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81" r:id="rId3"/>
    <p:sldId id="264" r:id="rId4"/>
    <p:sldId id="272" r:id="rId5"/>
    <p:sldId id="273" r:id="rId6"/>
    <p:sldId id="274" r:id="rId7"/>
    <p:sldId id="275" r:id="rId8"/>
    <p:sldId id="276" r:id="rId9"/>
    <p:sldId id="277" r:id="rId10"/>
    <p:sldId id="278" r:id="rId11"/>
    <p:sldId id="279" r:id="rId12"/>
    <p:sldId id="280" r:id="rId13"/>
  </p:sldIdLst>
  <p:sldSz cx="9144000" cy="6858000" type="screen4x3"/>
  <p:notesSz cx="6858000" cy="9144000"/>
  <p:embeddedFontLst>
    <p:embeddedFont>
      <p:font typeface="Mali" panose="020B0604020202020204" charset="-34"/>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Twinkl"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E32"/>
    <a:srgbClr val="F08215"/>
    <a:srgbClr val="BC0105"/>
    <a:srgbClr val="21A6F9"/>
    <a:srgbClr val="4DB1E3"/>
    <a:srgbClr val="E34192"/>
    <a:srgbClr val="18A0DB"/>
    <a:srgbClr val="DE1E5A"/>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8" autoAdjust="0"/>
    <p:restoredTop sz="94660"/>
  </p:normalViewPr>
  <p:slideViewPr>
    <p:cSldViewPr snapToGrid="0" showGuides="1">
      <p:cViewPr varScale="1">
        <p:scale>
          <a:sx n="72" d="100"/>
          <a:sy n="72" d="100"/>
        </p:scale>
        <p:origin x="135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m.vn/teaching-wiki/cac-the-loai-van-hoc-dan-gian-viet-na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
        <p:nvSpPr>
          <p:cNvPr id="2" name="Rectangle 1">
            <a:hlinkClick r:id="rId3"/>
            <a:extLst>
              <a:ext uri="{FF2B5EF4-FFF2-40B4-BE49-F238E27FC236}">
                <a16:creationId xmlns:a16="http://schemas.microsoft.com/office/drawing/2014/main" id="{55FA7505-5DEE-6FFB-3602-4D3F89639C41}"/>
              </a:ext>
            </a:extLst>
          </p:cNvPr>
          <p:cNvSpPr/>
          <p:nvPr userDrawn="1"/>
        </p:nvSpPr>
        <p:spPr>
          <a:xfrm>
            <a:off x="8564880" y="6583680"/>
            <a:ext cx="5791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46252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imation and 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3604852"/>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2" name="Rectangle 1">
            <a:extLst>
              <a:ext uri="{FF2B5EF4-FFF2-40B4-BE49-F238E27FC236}">
                <a16:creationId xmlns:a16="http://schemas.microsoft.com/office/drawing/2014/main" id="{831FCADC-C0C1-A512-A0E6-00735A98EE23}"/>
              </a:ext>
            </a:extLst>
          </p:cNvPr>
          <p:cNvSpPr/>
          <p:nvPr userDrawn="1"/>
        </p:nvSpPr>
        <p:spPr>
          <a:xfrm>
            <a:off x="743835" y="1681195"/>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3" name="Rectangle 2">
            <a:extLst>
              <a:ext uri="{FF2B5EF4-FFF2-40B4-BE49-F238E27FC236}">
                <a16:creationId xmlns:a16="http://schemas.microsoft.com/office/drawing/2014/main" id="{F88C9B18-CEF9-33DD-B6BC-F4FAE51CB874}"/>
              </a:ext>
            </a:extLst>
          </p:cNvPr>
          <p:cNvSpPr/>
          <p:nvPr userDrawn="1"/>
        </p:nvSpPr>
        <p:spPr>
          <a:xfrm>
            <a:off x="755648" y="1955155"/>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24152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4" r:id="rId4"/>
    <p:sldLayoutId id="2147483675" r:id="rId5"/>
    <p:sldLayoutId id="2147483669"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F14D4F-77C3-11B1-74EC-359711907AEF}"/>
              </a:ext>
            </a:extLst>
          </p:cNvPr>
          <p:cNvSpPr txBox="1"/>
          <p:nvPr/>
        </p:nvSpPr>
        <p:spPr>
          <a:xfrm>
            <a:off x="1577009" y="1140550"/>
            <a:ext cx="7195927"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UỶ BAN NHÂN DÂN PHƯỜNG NAM ĐỊNH</a:t>
            </a:r>
          </a:p>
        </p:txBody>
      </p:sp>
      <p:sp>
        <p:nvSpPr>
          <p:cNvPr id="7" name="TextBox 6">
            <a:extLst>
              <a:ext uri="{FF2B5EF4-FFF2-40B4-BE49-F238E27FC236}">
                <a16:creationId xmlns:a16="http://schemas.microsoft.com/office/drawing/2014/main" id="{3E581648-12F1-8999-4F9F-B24EAF1D2F00}"/>
              </a:ext>
            </a:extLst>
          </p:cNvPr>
          <p:cNvSpPr txBox="1"/>
          <p:nvPr/>
        </p:nvSpPr>
        <p:spPr>
          <a:xfrm>
            <a:off x="887894" y="1591128"/>
            <a:ext cx="7885043" cy="400110"/>
          </a:xfrm>
          <a:prstGeom prst="rect">
            <a:avLst/>
          </a:prstGeom>
          <a:noFill/>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TR</a:t>
            </a:r>
            <a:r>
              <a:rPr lang="vi-VN" sz="2000" b="1" dirty="0">
                <a:solidFill>
                  <a:srgbClr val="FF0000"/>
                </a:solidFill>
                <a:latin typeface="Times New Roman" panose="02020603050405020304" pitchFamily="18" charset="0"/>
                <a:cs typeface="Times New Roman" panose="02020603050405020304" pitchFamily="18" charset="0"/>
              </a:rPr>
              <a:t>Ư</a:t>
            </a:r>
            <a:r>
              <a:rPr lang="en-US" sz="2000" b="1" dirty="0">
                <a:solidFill>
                  <a:srgbClr val="FF0000"/>
                </a:solidFill>
                <a:latin typeface="Times New Roman" panose="02020603050405020304" pitchFamily="18" charset="0"/>
                <a:cs typeface="Times New Roman" panose="02020603050405020304" pitchFamily="18" charset="0"/>
              </a:rPr>
              <a:t>ỜNG MẦM NON MỸ PHÚC</a:t>
            </a:r>
          </a:p>
        </p:txBody>
      </p:sp>
      <p:sp>
        <p:nvSpPr>
          <p:cNvPr id="8" name="TextBox 7">
            <a:extLst>
              <a:ext uri="{FF2B5EF4-FFF2-40B4-BE49-F238E27FC236}">
                <a16:creationId xmlns:a16="http://schemas.microsoft.com/office/drawing/2014/main" id="{1EDB22F8-B5F6-862A-62CF-C0B4E146B008}"/>
              </a:ext>
            </a:extLst>
          </p:cNvPr>
          <p:cNvSpPr txBox="1"/>
          <p:nvPr/>
        </p:nvSpPr>
        <p:spPr>
          <a:xfrm>
            <a:off x="-1550504" y="2504662"/>
            <a:ext cx="11714921" cy="1077218"/>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CÂU ĐỐ DÂN GIAN</a:t>
            </a:r>
          </a:p>
          <a:p>
            <a:pPr algn="ctr"/>
            <a:r>
              <a:rPr lang="en-US" sz="3200" b="1" dirty="0">
                <a:solidFill>
                  <a:srgbClr val="002060"/>
                </a:solidFill>
                <a:latin typeface="Times New Roman" panose="02020603050405020304" pitchFamily="18" charset="0"/>
                <a:cs typeface="Times New Roman" panose="02020603050405020304" pitchFamily="18" charset="0"/>
              </a:rPr>
              <a:t> CHỦ ĐỀ THẾ GIỚI ĐỘNG VẬT</a:t>
            </a:r>
          </a:p>
        </p:txBody>
      </p:sp>
      <p:sp>
        <p:nvSpPr>
          <p:cNvPr id="9" name="TextBox 8">
            <a:extLst>
              <a:ext uri="{FF2B5EF4-FFF2-40B4-BE49-F238E27FC236}">
                <a16:creationId xmlns:a16="http://schemas.microsoft.com/office/drawing/2014/main" id="{1048948E-BA6B-02A4-07B6-2E1D81788B65}"/>
              </a:ext>
            </a:extLst>
          </p:cNvPr>
          <p:cNvSpPr txBox="1"/>
          <p:nvPr/>
        </p:nvSpPr>
        <p:spPr>
          <a:xfrm>
            <a:off x="344558" y="4253948"/>
            <a:ext cx="8282608" cy="369332"/>
          </a:xfrm>
          <a:prstGeom prst="rect">
            <a:avLst/>
          </a:prstGeom>
          <a:noFill/>
        </p:spPr>
        <p:txBody>
          <a:bodyPr wrap="square" rtlCol="0">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Giáo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viên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Trần</a:t>
            </a:r>
            <a:r>
              <a:rPr lang="en-US" b="1" dirty="0">
                <a:solidFill>
                  <a:srgbClr val="FF0000"/>
                </a:solidFill>
                <a:latin typeface="Times New Roman" panose="02020603050405020304" pitchFamily="18" charset="0"/>
                <a:cs typeface="Times New Roman" panose="02020603050405020304" pitchFamily="18" charset="0"/>
              </a:rPr>
              <a:t> Thị Nhung</a:t>
            </a:r>
          </a:p>
        </p:txBody>
      </p:sp>
    </p:spTree>
    <p:extLst>
      <p:ext uri="{BB962C8B-B14F-4D97-AF65-F5344CB8AC3E}">
        <p14:creationId xmlns:p14="http://schemas.microsoft.com/office/powerpoint/2010/main" val="31515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651004" y="-1"/>
            <a:ext cx="3608797" cy="3611882"/>
            <a:chOff x="651004" y="0"/>
            <a:chExt cx="3608797" cy="3175156"/>
          </a:xfrm>
        </p:grpSpPr>
        <p:sp>
          <p:nvSpPr>
            <p:cNvPr id="9" name="Freeform 8">
              <a:extLst>
                <a:ext uri="{FF2B5EF4-FFF2-40B4-BE49-F238E27FC236}">
                  <a16:creationId xmlns:a16="http://schemas.microsoft.com/office/drawing/2014/main" id="{CFC3A811-2380-D8CD-A41C-AC88FC403098}"/>
                </a:ext>
              </a:extLst>
            </p:cNvPr>
            <p:cNvSpPr/>
            <p:nvPr/>
          </p:nvSpPr>
          <p:spPr>
            <a:xfrm rot="5400000">
              <a:off x="867825" y="-216821"/>
              <a:ext cx="3175156"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672655"/>
              <a:ext cx="3312916" cy="1524165"/>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vi-VN" dirty="0"/>
                <a:t>Con gì đi rất chậm</a:t>
              </a:r>
            </a:p>
            <a:p>
              <a:r>
                <a:rPr lang="vi-VN" dirty="0"/>
                <a:t>Vì vác nhà trên lưng</a:t>
              </a:r>
            </a:p>
            <a:p>
              <a:r>
                <a:rPr lang="vi-VN" dirty="0"/>
                <a:t>Đầu lúc rụt, lúc thò</a:t>
              </a:r>
            </a:p>
            <a:p>
              <a:r>
                <a:rPr lang="vi-VN" dirty="0"/>
                <a:t>Bốn chân nhỏ tí xíu</a:t>
              </a:r>
            </a:p>
            <a:p>
              <a:r>
                <a:rPr lang="vi-VN" dirty="0"/>
                <a:t>Hỏi là con gì?</a:t>
              </a:r>
            </a:p>
          </p:txBody>
        </p:sp>
      </p:grpSp>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rùa</a:t>
              </a:r>
              <a:endParaRPr lang="en-PH" dirty="0"/>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3677285" y="1509041"/>
            <a:ext cx="4714190" cy="3982038"/>
          </a:xfrm>
          <a:prstGeom prst="rect">
            <a:avLst/>
          </a:prstGeom>
        </p:spPr>
      </p:pic>
    </p:spTree>
    <p:extLst>
      <p:ext uri="{BB962C8B-B14F-4D97-AF65-F5344CB8AC3E}">
        <p14:creationId xmlns:p14="http://schemas.microsoft.com/office/powerpoint/2010/main" val="28053031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837566" y="-20157"/>
            <a:ext cx="7468868" cy="3008377"/>
            <a:chOff x="651004" y="-1"/>
            <a:chExt cx="3608797" cy="2644624"/>
          </a:xfrm>
        </p:grpSpPr>
        <p:sp>
          <p:nvSpPr>
            <p:cNvPr id="9" name="Freeform 8">
              <a:extLst>
                <a:ext uri="{FF2B5EF4-FFF2-40B4-BE49-F238E27FC236}">
                  <a16:creationId xmlns:a16="http://schemas.microsoft.com/office/drawing/2014/main" id="{CFC3A811-2380-D8CD-A41C-AC88FC403098}"/>
                </a:ext>
              </a:extLst>
            </p:cNvPr>
            <p:cNvSpPr/>
            <p:nvPr/>
          </p:nvSpPr>
          <p:spPr>
            <a:xfrm rot="5400000">
              <a:off x="1133091" y="-482088"/>
              <a:ext cx="2644624"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672655"/>
              <a:ext cx="3312916" cy="868054"/>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gì</a:t>
              </a:r>
              <a:r>
                <a:rPr lang="en-PH" dirty="0"/>
                <a:t> </a:t>
              </a:r>
              <a:r>
                <a:rPr lang="en-PH" dirty="0" err="1"/>
                <a:t>mà</a:t>
              </a:r>
              <a:r>
                <a:rPr lang="en-PH" dirty="0"/>
                <a:t> </a:t>
              </a:r>
              <a:r>
                <a:rPr lang="en-PH" dirty="0" err="1"/>
                <a:t>trèo</a:t>
              </a:r>
              <a:r>
                <a:rPr lang="en-PH" dirty="0"/>
                <a:t> </a:t>
              </a:r>
              <a:r>
                <a:rPr lang="en-PH" dirty="0" err="1"/>
                <a:t>cây</a:t>
              </a:r>
              <a:r>
                <a:rPr lang="en-PH" dirty="0"/>
                <a:t> </a:t>
              </a:r>
              <a:r>
                <a:rPr lang="en-PH" dirty="0" err="1"/>
                <a:t>cau</a:t>
              </a:r>
              <a:endParaRPr lang="en-PH" dirty="0"/>
            </a:p>
            <a:p>
              <a:r>
                <a:rPr lang="en-PH" dirty="0" err="1"/>
                <a:t>Hỏi</a:t>
              </a:r>
              <a:r>
                <a:rPr lang="en-PH" dirty="0"/>
                <a:t> </a:t>
              </a:r>
              <a:r>
                <a:rPr lang="en-PH" dirty="0" err="1"/>
                <a:t>thăm</a:t>
              </a:r>
              <a:r>
                <a:rPr lang="en-PH" dirty="0"/>
                <a:t> </a:t>
              </a:r>
              <a:r>
                <a:rPr lang="en-PH" dirty="0" err="1"/>
                <a:t>chú</a:t>
              </a:r>
              <a:r>
                <a:rPr lang="en-PH" dirty="0"/>
                <a:t> </a:t>
              </a:r>
              <a:r>
                <a:rPr lang="en-PH" dirty="0" err="1"/>
                <a:t>chuột</a:t>
              </a:r>
              <a:r>
                <a:rPr lang="en-PH" dirty="0"/>
                <a:t> </a:t>
              </a:r>
              <a:r>
                <a:rPr lang="en-PH" dirty="0" err="1"/>
                <a:t>đi</a:t>
              </a:r>
              <a:r>
                <a:rPr lang="en-PH" dirty="0"/>
                <a:t> </a:t>
              </a:r>
              <a:r>
                <a:rPr lang="en-PH" dirty="0" err="1"/>
                <a:t>đâu</a:t>
              </a:r>
              <a:r>
                <a:rPr lang="en-PH" dirty="0"/>
                <a:t> </a:t>
              </a:r>
              <a:r>
                <a:rPr lang="en-PH" dirty="0" err="1"/>
                <a:t>vắng</a:t>
              </a:r>
              <a:r>
                <a:rPr lang="en-PH" dirty="0"/>
                <a:t> </a:t>
              </a:r>
              <a:r>
                <a:rPr lang="en-PH" dirty="0" err="1"/>
                <a:t>nhà</a:t>
              </a:r>
              <a:r>
                <a:rPr lang="en-PH" dirty="0"/>
                <a:t>?</a:t>
              </a:r>
            </a:p>
          </p:txBody>
        </p:sp>
      </p:grpSp>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mèo</a:t>
              </a:r>
              <a:endParaRPr lang="en-PH" dirty="0"/>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44224" y="1691449"/>
            <a:ext cx="5443616" cy="4409432"/>
          </a:xfrm>
          <a:prstGeom prst="rect">
            <a:avLst/>
          </a:prstGeom>
        </p:spPr>
      </p:pic>
    </p:spTree>
    <p:extLst>
      <p:ext uri="{BB962C8B-B14F-4D97-AF65-F5344CB8AC3E}">
        <p14:creationId xmlns:p14="http://schemas.microsoft.com/office/powerpoint/2010/main" val="1477323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651006" y="1"/>
            <a:ext cx="3608797" cy="3191256"/>
            <a:chOff x="651006" y="1"/>
            <a:chExt cx="3608797" cy="3191256"/>
          </a:xfrm>
        </p:grpSpPr>
        <p:sp>
          <p:nvSpPr>
            <p:cNvPr id="9" name="Freeform 8">
              <a:extLst>
                <a:ext uri="{FF2B5EF4-FFF2-40B4-BE49-F238E27FC236}">
                  <a16:creationId xmlns:a16="http://schemas.microsoft.com/office/drawing/2014/main" id="{CFC3A811-2380-D8CD-A41C-AC88FC403098}"/>
                </a:ext>
              </a:extLst>
            </p:cNvPr>
            <p:cNvSpPr/>
            <p:nvPr/>
          </p:nvSpPr>
          <p:spPr>
            <a:xfrm rot="5400000">
              <a:off x="859777" y="-208770"/>
              <a:ext cx="3191256"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798682"/>
              <a:ext cx="3312916" cy="2031325"/>
            </a:xfrm>
            <a:prstGeom prst="rect">
              <a:avLst/>
            </a:prstGeom>
            <a:noFill/>
          </p:spPr>
          <p:txBody>
            <a:bodyPr wrap="square" rtlCol="0">
              <a:spAutoFit/>
            </a:bodyPr>
            <a:lstStyle/>
            <a:p>
              <a:pPr algn="ctr" rtl="0">
                <a:spcBef>
                  <a:spcPts val="0"/>
                </a:spcBef>
                <a:spcAft>
                  <a:spcPts val="1200"/>
                </a:spcAft>
              </a:pPr>
              <a:r>
                <a:rPr lang="en-PH" sz="2400" b="1" i="0" u="none" strike="noStrike" dirty="0">
                  <a:solidFill>
                    <a:schemeClr val="bg1"/>
                  </a:solidFill>
                  <a:effectLst/>
                  <a:latin typeface="Mali" pitchFamily="2" charset="-34"/>
                  <a:cs typeface="Mali" pitchFamily="2" charset="-34"/>
                </a:rPr>
                <a:t>Con </a:t>
              </a:r>
              <a:r>
                <a:rPr lang="en-PH" sz="2400" b="1" i="0" u="none" strike="noStrike" dirty="0" err="1">
                  <a:solidFill>
                    <a:schemeClr val="bg1"/>
                  </a:solidFill>
                  <a:effectLst/>
                  <a:latin typeface="Mali" pitchFamily="2" charset="-34"/>
                  <a:cs typeface="Mali" pitchFamily="2" charset="-34"/>
                </a:rPr>
                <a:t>gì</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chân</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ngắn</a:t>
              </a:r>
              <a:endParaRPr lang="en-PH" sz="2400" b="1" dirty="0">
                <a:solidFill>
                  <a:schemeClr val="bg1"/>
                </a:solidFill>
                <a:effectLst/>
                <a:latin typeface="Mali" pitchFamily="2" charset="-34"/>
                <a:cs typeface="Mali" pitchFamily="2" charset="-34"/>
              </a:endParaRPr>
            </a:p>
            <a:p>
              <a:pPr algn="ctr" rtl="0">
                <a:spcBef>
                  <a:spcPts val="0"/>
                </a:spcBef>
                <a:spcAft>
                  <a:spcPts val="1200"/>
                </a:spcAft>
              </a:pPr>
              <a:r>
                <a:rPr lang="en-PH" sz="2400" b="1" i="0" u="none" strike="noStrike" dirty="0" err="1">
                  <a:solidFill>
                    <a:schemeClr val="bg1"/>
                  </a:solidFill>
                  <a:effectLst/>
                  <a:latin typeface="Mali" pitchFamily="2" charset="-34"/>
                  <a:cs typeface="Mali" pitchFamily="2" charset="-34"/>
                </a:rPr>
                <a:t>Mà</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lại</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có</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màng</a:t>
              </a:r>
              <a:endParaRPr lang="en-PH" sz="2400" b="1" dirty="0">
                <a:solidFill>
                  <a:schemeClr val="bg1"/>
                </a:solidFill>
                <a:effectLst/>
                <a:latin typeface="Mali" pitchFamily="2" charset="-34"/>
                <a:cs typeface="Mali" pitchFamily="2" charset="-34"/>
              </a:endParaRPr>
            </a:p>
            <a:p>
              <a:pPr algn="ctr" rtl="0">
                <a:spcBef>
                  <a:spcPts val="0"/>
                </a:spcBef>
                <a:spcAft>
                  <a:spcPts val="1200"/>
                </a:spcAft>
              </a:pPr>
              <a:r>
                <a:rPr lang="en-PH" sz="2400" b="1" i="0" u="none" strike="noStrike" dirty="0" err="1">
                  <a:solidFill>
                    <a:schemeClr val="bg1"/>
                  </a:solidFill>
                  <a:effectLst/>
                  <a:latin typeface="Mali" pitchFamily="2" charset="-34"/>
                  <a:cs typeface="Mali" pitchFamily="2" charset="-34"/>
                </a:rPr>
                <a:t>Mỏ</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bẹt</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màu</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vàng</a:t>
              </a:r>
              <a:endParaRPr lang="en-PH" sz="2400" b="1" dirty="0">
                <a:solidFill>
                  <a:schemeClr val="bg1"/>
                </a:solidFill>
                <a:effectLst/>
                <a:latin typeface="Mali" pitchFamily="2" charset="-34"/>
                <a:cs typeface="Mali" pitchFamily="2" charset="-34"/>
              </a:endParaRPr>
            </a:p>
            <a:p>
              <a:pPr algn="ctr" rtl="0">
                <a:spcBef>
                  <a:spcPts val="0"/>
                </a:spcBef>
                <a:spcAft>
                  <a:spcPts val="1200"/>
                </a:spcAft>
              </a:pPr>
              <a:r>
                <a:rPr lang="en-PH" sz="2400" b="1" i="0" u="none" strike="noStrike" dirty="0">
                  <a:solidFill>
                    <a:schemeClr val="bg1"/>
                  </a:solidFill>
                  <a:effectLst/>
                  <a:latin typeface="Mali" pitchFamily="2" charset="-34"/>
                  <a:cs typeface="Mali" pitchFamily="2" charset="-34"/>
                </a:rPr>
                <a:t>Hay </a:t>
              </a:r>
              <a:r>
                <a:rPr lang="en-PH" sz="2400" b="1" i="0" u="none" strike="noStrike" dirty="0" err="1">
                  <a:solidFill>
                    <a:schemeClr val="bg1"/>
                  </a:solidFill>
                  <a:effectLst/>
                  <a:latin typeface="Mali" pitchFamily="2" charset="-34"/>
                  <a:cs typeface="Mali" pitchFamily="2" charset="-34"/>
                </a:rPr>
                <a:t>kêu</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cạp</a:t>
              </a:r>
              <a:r>
                <a:rPr lang="en-PH" sz="2400" b="1" i="0" u="none" strike="noStrike" dirty="0">
                  <a:solidFill>
                    <a:schemeClr val="bg1"/>
                  </a:solidFill>
                  <a:effectLst/>
                  <a:latin typeface="Mali" pitchFamily="2" charset="-34"/>
                  <a:cs typeface="Mali" pitchFamily="2" charset="-34"/>
                </a:rPr>
                <a:t> </a:t>
              </a:r>
              <a:r>
                <a:rPr lang="en-PH" sz="2400" b="1" i="0" u="none" strike="noStrike" dirty="0" err="1">
                  <a:solidFill>
                    <a:schemeClr val="bg1"/>
                  </a:solidFill>
                  <a:effectLst/>
                  <a:latin typeface="Mali" pitchFamily="2" charset="-34"/>
                  <a:cs typeface="Mali" pitchFamily="2" charset="-34"/>
                </a:rPr>
                <a:t>cạp</a:t>
              </a:r>
              <a:r>
                <a:rPr lang="en-PH" sz="2400" b="1" i="0" u="none" strike="noStrike" dirty="0">
                  <a:solidFill>
                    <a:schemeClr val="bg1"/>
                  </a:solidFill>
                  <a:effectLst/>
                  <a:latin typeface="Mali" pitchFamily="2" charset="-34"/>
                  <a:cs typeface="Mali" pitchFamily="2" charset="-34"/>
                </a:rPr>
                <a:t>?</a:t>
              </a:r>
              <a:endParaRPr lang="en-PH" sz="2400" b="1" dirty="0">
                <a:solidFill>
                  <a:schemeClr val="bg1"/>
                </a:solidFill>
                <a:effectLst/>
                <a:latin typeface="Mali" pitchFamily="2" charset="-34"/>
                <a:cs typeface="Mali" pitchFamily="2" charset="-34"/>
              </a:endParaRPr>
            </a:p>
          </p:txBody>
        </p:sp>
      </p:grpSp>
      <p:pic>
        <p:nvPicPr>
          <p:cNvPr id="12" name="Picture 11" descr="A yellow duckling with orange feet&#10;&#10;Description automatically generated">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744" y="1311325"/>
            <a:ext cx="4620893" cy="4235350"/>
          </a:xfrm>
          <a:prstGeom prst="rect">
            <a:avLst/>
          </a:prstGeom>
        </p:spPr>
      </p:pic>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523220"/>
            </a:xfrm>
            <a:prstGeom prst="rect">
              <a:avLst/>
            </a:prstGeom>
            <a:noFill/>
          </p:spPr>
          <p:txBody>
            <a:bodyPr wrap="square" rtlCol="0">
              <a:spAutoFit/>
            </a:bodyPr>
            <a:lstStyle>
              <a:defPPr>
                <a:defRPr lang="en-US"/>
              </a:defPPr>
              <a:lvl1pPr algn="ctr">
                <a:spcBef>
                  <a:spcPts val="0"/>
                </a:spcBef>
                <a:spcAft>
                  <a:spcPts val="1200"/>
                </a:spcAft>
                <a:defRPr sz="2800" b="1" i="0" u="none" strike="noStrike">
                  <a:solidFill>
                    <a:schemeClr val="bg1"/>
                  </a:solidFill>
                  <a:effectLst/>
                  <a:latin typeface="Mali" pitchFamily="2" charset="-34"/>
                  <a:cs typeface="Mali" pitchFamily="2" charset="-34"/>
                </a:defRPr>
              </a:lvl1pPr>
            </a:lstStyle>
            <a:p>
              <a:r>
                <a:rPr lang="en-PH" dirty="0"/>
                <a:t>Con </a:t>
              </a:r>
              <a:r>
                <a:rPr lang="en-PH" dirty="0" err="1"/>
                <a:t>vịt</a:t>
              </a:r>
              <a:endParaRPr lang="en-PH" dirty="0"/>
            </a:p>
          </p:txBody>
        </p:sp>
      </p:gr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651006" y="1"/>
            <a:ext cx="3608797" cy="3493008"/>
            <a:chOff x="651006" y="1"/>
            <a:chExt cx="3608797" cy="3493008"/>
          </a:xfrm>
        </p:grpSpPr>
        <p:sp>
          <p:nvSpPr>
            <p:cNvPr id="9" name="Freeform 8">
              <a:extLst>
                <a:ext uri="{FF2B5EF4-FFF2-40B4-BE49-F238E27FC236}">
                  <a16:creationId xmlns:a16="http://schemas.microsoft.com/office/drawing/2014/main" id="{CFC3A811-2380-D8CD-A41C-AC88FC403098}"/>
                </a:ext>
              </a:extLst>
            </p:cNvPr>
            <p:cNvSpPr/>
            <p:nvPr/>
          </p:nvSpPr>
          <p:spPr>
            <a:xfrm rot="5400000">
              <a:off x="708901" y="-57894"/>
              <a:ext cx="3493008"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798090"/>
              <a:ext cx="3312916" cy="2400657"/>
            </a:xfrm>
            <a:prstGeom prst="rect">
              <a:avLst/>
            </a:prstGeom>
            <a:noFill/>
          </p:spPr>
          <p:txBody>
            <a:bodyPr wrap="square" rtlCol="0">
              <a:spAutoFit/>
            </a:bodyPr>
            <a:lstStyle>
              <a:defPPr>
                <a:defRPr lang="en-US"/>
              </a:defPPr>
              <a:lvl1pPr algn="ctr">
                <a:spcBef>
                  <a:spcPts val="0"/>
                </a:spcBef>
                <a:spcAft>
                  <a:spcPts val="1200"/>
                </a:spcAft>
                <a:defRPr sz="2800" b="1" i="0" u="none" strike="noStrike">
                  <a:solidFill>
                    <a:schemeClr val="bg1"/>
                  </a:solidFill>
                  <a:effectLst/>
                  <a:latin typeface="Mali" pitchFamily="2" charset="-34"/>
                  <a:cs typeface="Mali" pitchFamily="2" charset="-34"/>
                </a:defRPr>
              </a:lvl1pPr>
            </a:lstStyle>
            <a:p>
              <a:r>
                <a:rPr lang="en-PH" sz="2400" dirty="0" err="1"/>
                <a:t>Cái</a:t>
              </a:r>
              <a:r>
                <a:rPr lang="en-PH" sz="2400" dirty="0"/>
                <a:t> </a:t>
              </a:r>
              <a:r>
                <a:rPr lang="en-PH" sz="2400" dirty="0" err="1"/>
                <a:t>mỏ</a:t>
              </a:r>
              <a:r>
                <a:rPr lang="en-PH" sz="2400" dirty="0"/>
                <a:t> </a:t>
              </a:r>
              <a:r>
                <a:rPr lang="en-PH" sz="2400" dirty="0" err="1"/>
                <a:t>xinh</a:t>
              </a:r>
              <a:r>
                <a:rPr lang="en-PH" sz="2400" dirty="0"/>
                <a:t> </a:t>
              </a:r>
              <a:r>
                <a:rPr lang="en-PH" sz="2400" dirty="0" err="1"/>
                <a:t>xinh</a:t>
              </a:r>
              <a:endParaRPr lang="en-PH" sz="2400" dirty="0"/>
            </a:p>
            <a:p>
              <a:r>
                <a:rPr lang="en-PH" sz="2400" dirty="0"/>
                <a:t>Hai </a:t>
              </a:r>
              <a:r>
                <a:rPr lang="en-PH" sz="2400" dirty="0" err="1"/>
                <a:t>chân</a:t>
              </a:r>
              <a:r>
                <a:rPr lang="en-PH" sz="2400" dirty="0"/>
                <a:t> </a:t>
              </a:r>
              <a:r>
                <a:rPr lang="en-PH" sz="2400" dirty="0" err="1"/>
                <a:t>tí</a:t>
              </a:r>
              <a:r>
                <a:rPr lang="en-PH" sz="2400" dirty="0"/>
                <a:t> </a:t>
              </a:r>
              <a:r>
                <a:rPr lang="en-PH" sz="2400" dirty="0" err="1"/>
                <a:t>xíu</a:t>
              </a:r>
              <a:endParaRPr lang="en-PH" sz="2400" dirty="0"/>
            </a:p>
            <a:p>
              <a:r>
                <a:rPr lang="en-PH" sz="2400" dirty="0" err="1"/>
                <a:t>Lông</a:t>
              </a:r>
              <a:r>
                <a:rPr lang="en-PH" sz="2400" dirty="0"/>
                <a:t> </a:t>
              </a:r>
              <a:r>
                <a:rPr lang="en-PH" sz="2400" dirty="0" err="1"/>
                <a:t>vàng</a:t>
              </a:r>
              <a:r>
                <a:rPr lang="en-PH" sz="2400" dirty="0"/>
                <a:t> </a:t>
              </a:r>
              <a:r>
                <a:rPr lang="en-PH" sz="2400" dirty="0" err="1"/>
                <a:t>mát</a:t>
              </a:r>
              <a:r>
                <a:rPr lang="en-PH" sz="2400" dirty="0"/>
                <a:t> </a:t>
              </a:r>
              <a:r>
                <a:rPr lang="en-PH" sz="2400" dirty="0" err="1"/>
                <a:t>dịu</a:t>
              </a:r>
              <a:endParaRPr lang="en-PH" sz="2400" dirty="0"/>
            </a:p>
            <a:p>
              <a:r>
                <a:rPr lang="en-PH" sz="2400" dirty="0"/>
                <a:t>“”</a:t>
              </a:r>
              <a:r>
                <a:rPr lang="en-PH" sz="2400" dirty="0" err="1"/>
                <a:t>Chiếp</a:t>
              </a:r>
              <a:r>
                <a:rPr lang="en-PH" sz="2400" dirty="0"/>
                <a:t>! </a:t>
              </a:r>
              <a:r>
                <a:rPr lang="en-PH" sz="2400" dirty="0" err="1"/>
                <a:t>Chiếp</a:t>
              </a:r>
              <a:r>
                <a:rPr lang="en-PH" sz="2400" dirty="0"/>
                <a:t>!” </a:t>
              </a:r>
              <a:r>
                <a:rPr lang="en-PH" sz="2400" dirty="0" err="1"/>
                <a:t>suốt</a:t>
              </a:r>
              <a:r>
                <a:rPr lang="en-PH" sz="2400" dirty="0"/>
                <a:t> </a:t>
              </a:r>
              <a:r>
                <a:rPr lang="en-PH" sz="2400" dirty="0" err="1"/>
                <a:t>ngày</a:t>
              </a:r>
              <a:endParaRPr lang="en-PH" sz="2400" dirty="0"/>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296017" y="1311325"/>
            <a:ext cx="4308233" cy="4235350"/>
          </a:xfrm>
          <a:prstGeom prst="rect">
            <a:avLst/>
          </a:prstGeom>
        </p:spPr>
      </p:pic>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gà</a:t>
              </a:r>
              <a:r>
                <a:rPr lang="en-PH" dirty="0"/>
                <a:t> con</a:t>
              </a:r>
            </a:p>
          </p:txBody>
        </p:sp>
      </p:grpSp>
    </p:spTree>
    <p:extLst>
      <p:ext uri="{BB962C8B-B14F-4D97-AF65-F5344CB8AC3E}">
        <p14:creationId xmlns:p14="http://schemas.microsoft.com/office/powerpoint/2010/main" val="36729354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651007" y="0"/>
            <a:ext cx="3608797" cy="3608797"/>
            <a:chOff x="651007" y="0"/>
            <a:chExt cx="3608797" cy="3608797"/>
          </a:xfrm>
        </p:grpSpPr>
        <p:sp>
          <p:nvSpPr>
            <p:cNvPr id="9" name="Freeform 8">
              <a:extLst>
                <a:ext uri="{FF2B5EF4-FFF2-40B4-BE49-F238E27FC236}">
                  <a16:creationId xmlns:a16="http://schemas.microsoft.com/office/drawing/2014/main" id="{CFC3A811-2380-D8CD-A41C-AC88FC403098}"/>
                </a:ext>
              </a:extLst>
            </p:cNvPr>
            <p:cNvSpPr/>
            <p:nvPr/>
          </p:nvSpPr>
          <p:spPr>
            <a:xfrm rot="5400000">
              <a:off x="651007" y="0"/>
              <a:ext cx="3608797"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798090"/>
              <a:ext cx="3312916" cy="2092881"/>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vi-VN" dirty="0"/>
                <a:t>Thường nằm đầu hè</a:t>
              </a:r>
            </a:p>
            <a:p>
              <a:r>
                <a:rPr lang="vi-VN" dirty="0"/>
                <a:t>Giữ cho nhà chủ</a:t>
              </a:r>
            </a:p>
            <a:p>
              <a:r>
                <a:rPr lang="vi-VN" dirty="0"/>
                <a:t>Người lạ nó sủa</a:t>
              </a:r>
            </a:p>
            <a:p>
              <a:r>
                <a:rPr lang="vi-VN" dirty="0"/>
                <a:t>Người quen nó mừng</a:t>
              </a:r>
            </a:p>
            <a:p>
              <a:r>
                <a:rPr lang="vi-VN" dirty="0"/>
                <a:t>Là con gì?</a:t>
              </a:r>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58768" y="1306960"/>
            <a:ext cx="5220970" cy="4244080"/>
          </a:xfrm>
          <a:prstGeom prst="rect">
            <a:avLst/>
          </a:prstGeom>
        </p:spPr>
      </p:pic>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chó</a:t>
              </a:r>
              <a:endParaRPr lang="en-PH" dirty="0"/>
            </a:p>
          </p:txBody>
        </p:sp>
      </p:grpSp>
    </p:spTree>
    <p:extLst>
      <p:ext uri="{BB962C8B-B14F-4D97-AF65-F5344CB8AC3E}">
        <p14:creationId xmlns:p14="http://schemas.microsoft.com/office/powerpoint/2010/main" val="12012045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651006" y="0"/>
            <a:ext cx="7834626" cy="3048000"/>
            <a:chOff x="651006" y="0"/>
            <a:chExt cx="3608797" cy="5199295"/>
          </a:xfrm>
        </p:grpSpPr>
        <p:sp>
          <p:nvSpPr>
            <p:cNvPr id="9" name="Freeform 8">
              <a:extLst>
                <a:ext uri="{FF2B5EF4-FFF2-40B4-BE49-F238E27FC236}">
                  <a16:creationId xmlns:a16="http://schemas.microsoft.com/office/drawing/2014/main" id="{CFC3A811-2380-D8CD-A41C-AC88FC403098}"/>
                </a:ext>
              </a:extLst>
            </p:cNvPr>
            <p:cNvSpPr/>
            <p:nvPr/>
          </p:nvSpPr>
          <p:spPr>
            <a:xfrm rot="5400000">
              <a:off x="-144243" y="795249"/>
              <a:ext cx="5199295"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661343"/>
              <a:ext cx="3312916" cy="4401205"/>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err="1"/>
                <a:t>Cổ</a:t>
              </a:r>
              <a:r>
                <a:rPr lang="en-PH" dirty="0"/>
                <a:t> </a:t>
              </a:r>
              <a:r>
                <a:rPr lang="en-PH" dirty="0" err="1"/>
                <a:t>cao</a:t>
              </a:r>
              <a:r>
                <a:rPr lang="en-PH" dirty="0"/>
                <a:t> </a:t>
              </a:r>
              <a:r>
                <a:rPr lang="en-PH" dirty="0" err="1"/>
                <a:t>cao</a:t>
              </a:r>
              <a:r>
                <a:rPr lang="en-PH" dirty="0"/>
                <a:t>, </a:t>
              </a:r>
              <a:r>
                <a:rPr lang="en-PH" dirty="0" err="1"/>
                <a:t>cẳng</a:t>
              </a:r>
              <a:r>
                <a:rPr lang="en-PH" dirty="0"/>
                <a:t> </a:t>
              </a:r>
              <a:r>
                <a:rPr lang="en-PH" dirty="0" err="1"/>
                <a:t>cũng</a:t>
              </a:r>
              <a:r>
                <a:rPr lang="en-PH" dirty="0"/>
                <a:t> </a:t>
              </a:r>
              <a:r>
                <a:rPr lang="en-PH" dirty="0" err="1"/>
                <a:t>cao</a:t>
              </a:r>
              <a:r>
                <a:rPr lang="en-PH" dirty="0"/>
                <a:t> </a:t>
              </a:r>
              <a:r>
                <a:rPr lang="en-PH" dirty="0" err="1"/>
                <a:t>cao</a:t>
              </a:r>
              <a:endParaRPr lang="en-PH" dirty="0"/>
            </a:p>
            <a:p>
              <a:r>
                <a:rPr lang="en-PH" dirty="0" err="1"/>
                <a:t>Chân</a:t>
              </a:r>
              <a:r>
                <a:rPr lang="en-PH" dirty="0"/>
                <a:t> </a:t>
              </a:r>
              <a:r>
                <a:rPr lang="en-PH" dirty="0" err="1"/>
                <a:t>đen</a:t>
              </a:r>
              <a:r>
                <a:rPr lang="en-PH" dirty="0"/>
                <a:t> </a:t>
              </a:r>
              <a:r>
                <a:rPr lang="en-PH" dirty="0" err="1"/>
                <a:t>cánh</a:t>
              </a:r>
              <a:r>
                <a:rPr lang="en-PH" dirty="0"/>
                <a:t> </a:t>
              </a:r>
              <a:r>
                <a:rPr lang="en-PH" dirty="0" err="1"/>
                <a:t>trắng</a:t>
              </a:r>
              <a:r>
                <a:rPr lang="en-PH" dirty="0"/>
                <a:t> </a:t>
              </a:r>
              <a:r>
                <a:rPr lang="en-PH" dirty="0" err="1"/>
                <a:t>ở</a:t>
              </a:r>
              <a:r>
                <a:rPr lang="en-PH" dirty="0"/>
                <a:t> </a:t>
              </a:r>
              <a:r>
                <a:rPr lang="en-PH" dirty="0" err="1"/>
                <a:t>ngoài</a:t>
              </a:r>
              <a:r>
                <a:rPr lang="en-PH" dirty="0"/>
                <a:t> </a:t>
              </a:r>
              <a:r>
                <a:rPr lang="en-PH" dirty="0" err="1"/>
                <a:t>đồng</a:t>
              </a:r>
              <a:r>
                <a:rPr lang="en-PH" dirty="0"/>
                <a:t> </a:t>
              </a:r>
              <a:r>
                <a:rPr lang="en-PH" dirty="0" err="1"/>
                <a:t>xanh</a:t>
              </a:r>
              <a:endParaRPr lang="en-PH" dirty="0"/>
            </a:p>
            <a:p>
              <a:r>
                <a:rPr lang="en-PH" dirty="0" err="1"/>
                <a:t>Cảnh</a:t>
              </a:r>
              <a:r>
                <a:rPr lang="en-PH" dirty="0"/>
                <a:t> </a:t>
              </a:r>
              <a:r>
                <a:rPr lang="en-PH" dirty="0" err="1"/>
                <a:t>quê</a:t>
              </a:r>
              <a:r>
                <a:rPr lang="en-PH" dirty="0"/>
                <a:t> </a:t>
              </a:r>
              <a:r>
                <a:rPr lang="en-PH" dirty="0" err="1"/>
                <a:t>thêm</a:t>
              </a:r>
              <a:r>
                <a:rPr lang="en-PH" dirty="0"/>
                <a:t> </a:t>
              </a:r>
              <a:r>
                <a:rPr lang="en-PH" dirty="0" err="1"/>
                <a:t>đẹp</a:t>
              </a:r>
              <a:r>
                <a:rPr lang="en-PH" dirty="0"/>
                <a:t> </a:t>
              </a:r>
              <a:r>
                <a:rPr lang="en-PH" dirty="0" err="1"/>
                <a:t>bức</a:t>
              </a:r>
              <a:r>
                <a:rPr lang="en-PH" dirty="0"/>
                <a:t> </a:t>
              </a:r>
              <a:r>
                <a:rPr lang="en-PH" dirty="0" err="1"/>
                <a:t>tranh</a:t>
              </a:r>
              <a:endParaRPr lang="en-PH" dirty="0"/>
            </a:p>
            <a:p>
              <a:r>
                <a:rPr lang="en-PH" dirty="0"/>
                <a:t>Sao </a:t>
              </a:r>
              <a:r>
                <a:rPr lang="en-PH" dirty="0" err="1"/>
                <a:t>đành</a:t>
              </a:r>
              <a:r>
                <a:rPr lang="en-PH" dirty="0"/>
                <a:t> </a:t>
              </a:r>
              <a:r>
                <a:rPr lang="en-PH" dirty="0" err="1"/>
                <a:t>chịu</a:t>
              </a:r>
              <a:r>
                <a:rPr lang="en-PH" dirty="0"/>
                <a:t> </a:t>
              </a:r>
              <a:r>
                <a:rPr lang="en-PH" dirty="0" err="1"/>
                <a:t>tiếng</a:t>
              </a:r>
              <a:r>
                <a:rPr lang="en-PH" dirty="0"/>
                <a:t> ma </a:t>
              </a:r>
              <a:r>
                <a:rPr lang="en-PH" dirty="0" err="1"/>
                <a:t>lanh</a:t>
              </a:r>
              <a:r>
                <a:rPr lang="en-PH" dirty="0"/>
                <a:t> </a:t>
              </a:r>
              <a:r>
                <a:rPr lang="en-PH" dirty="0" err="1"/>
                <a:t>nhử</a:t>
              </a:r>
              <a:r>
                <a:rPr lang="en-PH" dirty="0"/>
                <a:t> </a:t>
              </a:r>
              <a:r>
                <a:rPr lang="en-PH" dirty="0" err="1"/>
                <a:t>mồi</a:t>
              </a:r>
              <a:r>
                <a:rPr lang="en-PH" dirty="0"/>
                <a:t>. </a:t>
              </a:r>
            </a:p>
            <a:p>
              <a:r>
                <a:rPr lang="en-PH" dirty="0" err="1"/>
                <a:t>Là</a:t>
              </a:r>
              <a:r>
                <a:rPr lang="en-PH" dirty="0"/>
                <a:t> con </a:t>
              </a:r>
              <a:r>
                <a:rPr lang="en-PH" dirty="0" err="1"/>
                <a:t>gì</a:t>
              </a:r>
              <a:r>
                <a:rPr lang="en-PH" dirty="0"/>
                <a:t>?</a:t>
              </a:r>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409902" y="2535935"/>
            <a:ext cx="4158417" cy="3641755"/>
          </a:xfrm>
          <a:prstGeom prst="rect">
            <a:avLst/>
          </a:prstGeom>
        </p:spPr>
      </p:pic>
      <p:grpSp>
        <p:nvGrpSpPr>
          <p:cNvPr id="17" name="Group 16">
            <a:extLst>
              <a:ext uri="{FF2B5EF4-FFF2-40B4-BE49-F238E27FC236}">
                <a16:creationId xmlns:a16="http://schemas.microsoft.com/office/drawing/2014/main" id="{899B2F89-0C74-35F4-7CC1-A452EAD31FDD}"/>
              </a:ext>
            </a:extLst>
          </p:cNvPr>
          <p:cNvGrpSpPr/>
          <p:nvPr/>
        </p:nvGrpSpPr>
        <p:grpSpPr>
          <a:xfrm>
            <a:off x="4572000" y="5062295"/>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cò</a:t>
              </a:r>
              <a:endParaRPr lang="en-PH" dirty="0"/>
            </a:p>
          </p:txBody>
        </p:sp>
      </p:grpSp>
    </p:spTree>
    <p:extLst>
      <p:ext uri="{BB962C8B-B14F-4D97-AF65-F5344CB8AC3E}">
        <p14:creationId xmlns:p14="http://schemas.microsoft.com/office/powerpoint/2010/main" val="11562555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1+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1+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651006" y="1"/>
            <a:ext cx="3608797" cy="2459736"/>
            <a:chOff x="651006" y="1"/>
            <a:chExt cx="3608797" cy="2459736"/>
          </a:xfrm>
        </p:grpSpPr>
        <p:sp>
          <p:nvSpPr>
            <p:cNvPr id="9" name="Freeform 8">
              <a:extLst>
                <a:ext uri="{FF2B5EF4-FFF2-40B4-BE49-F238E27FC236}">
                  <a16:creationId xmlns:a16="http://schemas.microsoft.com/office/drawing/2014/main" id="{CFC3A811-2380-D8CD-A41C-AC88FC403098}"/>
                </a:ext>
              </a:extLst>
            </p:cNvPr>
            <p:cNvSpPr/>
            <p:nvPr/>
          </p:nvSpPr>
          <p:spPr>
            <a:xfrm rot="5400000">
              <a:off x="1225537" y="-574530"/>
              <a:ext cx="2459736"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872195"/>
              <a:ext cx="3312916" cy="1354217"/>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vi-VN" dirty="0"/>
                <a:t>Vừa bằng quả mướp, ăn cướp c</a:t>
              </a:r>
              <a:r>
                <a:rPr lang="en-US" dirty="0"/>
                <a:t>ả</a:t>
              </a:r>
              <a:r>
                <a:rPr lang="vi-VN" dirty="0"/>
                <a:t> làng</a:t>
              </a:r>
            </a:p>
            <a:p>
              <a:r>
                <a:rPr lang="vi-VN" dirty="0"/>
                <a:t>Là </a:t>
              </a:r>
              <a:r>
                <a:rPr lang="en-US" dirty="0"/>
                <a:t>con </a:t>
              </a:r>
              <a:r>
                <a:rPr lang="vi-VN" dirty="0"/>
                <a:t>gì?</a:t>
              </a:r>
            </a:p>
          </p:txBody>
        </p:sp>
      </p:grpSp>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chuột</a:t>
              </a:r>
              <a:endParaRPr lang="en-PH" dirty="0"/>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1588933" y="1147484"/>
            <a:ext cx="6799417" cy="4051956"/>
          </a:xfrm>
          <a:prstGeom prst="rect">
            <a:avLst/>
          </a:prstGeom>
        </p:spPr>
      </p:pic>
    </p:spTree>
    <p:extLst>
      <p:ext uri="{BB962C8B-B14F-4D97-AF65-F5344CB8AC3E}">
        <p14:creationId xmlns:p14="http://schemas.microsoft.com/office/powerpoint/2010/main" val="30540752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651006" y="-1"/>
            <a:ext cx="3608797" cy="3035809"/>
            <a:chOff x="651006" y="0"/>
            <a:chExt cx="3608797" cy="2668735"/>
          </a:xfrm>
        </p:grpSpPr>
        <p:sp>
          <p:nvSpPr>
            <p:cNvPr id="9" name="Freeform 8">
              <a:extLst>
                <a:ext uri="{FF2B5EF4-FFF2-40B4-BE49-F238E27FC236}">
                  <a16:creationId xmlns:a16="http://schemas.microsoft.com/office/drawing/2014/main" id="{CFC3A811-2380-D8CD-A41C-AC88FC403098}"/>
                </a:ext>
              </a:extLst>
            </p:cNvPr>
            <p:cNvSpPr/>
            <p:nvPr/>
          </p:nvSpPr>
          <p:spPr>
            <a:xfrm rot="5400000">
              <a:off x="1121037" y="-470031"/>
              <a:ext cx="2668735"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672655"/>
              <a:ext cx="3312916" cy="1785708"/>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gì</a:t>
              </a:r>
              <a:r>
                <a:rPr lang="en-PH" dirty="0"/>
                <a:t> </a:t>
              </a:r>
              <a:r>
                <a:rPr lang="en-PH" dirty="0" err="1"/>
                <a:t>ăn</a:t>
              </a:r>
              <a:r>
                <a:rPr lang="en-PH" dirty="0"/>
                <a:t> no, </a:t>
              </a:r>
            </a:p>
            <a:p>
              <a:r>
                <a:rPr lang="en-PH" dirty="0" err="1"/>
                <a:t>bụng</a:t>
              </a:r>
              <a:r>
                <a:rPr lang="en-PH" dirty="0"/>
                <a:t> to </a:t>
              </a:r>
              <a:r>
                <a:rPr lang="en-PH" dirty="0" err="1"/>
                <a:t>mắt</a:t>
              </a:r>
              <a:r>
                <a:rPr lang="en-PH" dirty="0"/>
                <a:t> </a:t>
              </a:r>
              <a:r>
                <a:rPr lang="en-PH" dirty="0" err="1"/>
                <a:t>híp</a:t>
              </a:r>
              <a:endParaRPr lang="en-PH" dirty="0"/>
            </a:p>
            <a:p>
              <a:r>
                <a:rPr lang="en-PH" dirty="0" err="1"/>
                <a:t>Mồm</a:t>
              </a:r>
              <a:r>
                <a:rPr lang="en-PH" dirty="0"/>
                <a:t> </a:t>
              </a:r>
              <a:r>
                <a:rPr lang="en-PH" dirty="0" err="1"/>
                <a:t>kêu</a:t>
              </a:r>
              <a:r>
                <a:rPr lang="en-PH" dirty="0"/>
                <a:t> </a:t>
              </a:r>
              <a:r>
                <a:rPr lang="en-PH" dirty="0" err="1"/>
                <a:t>ụt</a:t>
              </a:r>
              <a:r>
                <a:rPr lang="en-PH" dirty="0"/>
                <a:t> </a:t>
              </a:r>
              <a:r>
                <a:rPr lang="en-PH" dirty="0" err="1"/>
                <a:t>ịt</a:t>
              </a:r>
              <a:r>
                <a:rPr lang="en-PH" dirty="0"/>
                <a:t>, </a:t>
              </a:r>
            </a:p>
            <a:p>
              <a:r>
                <a:rPr lang="en-PH" dirty="0" err="1"/>
                <a:t>nằm</a:t>
              </a:r>
              <a:r>
                <a:rPr lang="en-PH" dirty="0"/>
                <a:t> </a:t>
              </a:r>
              <a:r>
                <a:rPr lang="en-PH" dirty="0" err="1"/>
                <a:t>thở</a:t>
              </a:r>
              <a:r>
                <a:rPr lang="en-PH" dirty="0"/>
                <a:t> </a:t>
              </a:r>
              <a:r>
                <a:rPr lang="en-PH" dirty="0" err="1"/>
                <a:t>phì</a:t>
              </a:r>
              <a:r>
                <a:rPr lang="en-PH" dirty="0"/>
                <a:t> </a:t>
              </a:r>
              <a:r>
                <a:rPr lang="en-PH" dirty="0" err="1"/>
                <a:t>phò</a:t>
              </a:r>
              <a:r>
                <a:rPr lang="en-PH" dirty="0"/>
                <a:t>?</a:t>
              </a:r>
            </a:p>
          </p:txBody>
        </p:sp>
      </p:grpSp>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lợn</a:t>
              </a:r>
              <a:endParaRPr lang="en-PH" dirty="0"/>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3283429" y="2357919"/>
            <a:ext cx="6459072" cy="3467563"/>
          </a:xfrm>
          <a:prstGeom prst="rect">
            <a:avLst/>
          </a:prstGeom>
        </p:spPr>
      </p:pic>
    </p:spTree>
    <p:extLst>
      <p:ext uri="{BB962C8B-B14F-4D97-AF65-F5344CB8AC3E}">
        <p14:creationId xmlns:p14="http://schemas.microsoft.com/office/powerpoint/2010/main" val="25459008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1050927" y="0"/>
            <a:ext cx="7042146" cy="2798063"/>
            <a:chOff x="651005" y="1"/>
            <a:chExt cx="3608797" cy="2459736"/>
          </a:xfrm>
        </p:grpSpPr>
        <p:sp>
          <p:nvSpPr>
            <p:cNvPr id="9" name="Freeform 8">
              <a:extLst>
                <a:ext uri="{FF2B5EF4-FFF2-40B4-BE49-F238E27FC236}">
                  <a16:creationId xmlns:a16="http://schemas.microsoft.com/office/drawing/2014/main" id="{CFC3A811-2380-D8CD-A41C-AC88FC403098}"/>
                </a:ext>
              </a:extLst>
            </p:cNvPr>
            <p:cNvSpPr/>
            <p:nvPr/>
          </p:nvSpPr>
          <p:spPr>
            <a:xfrm rot="5400000">
              <a:off x="1225536" y="-574530"/>
              <a:ext cx="2459736"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672655"/>
              <a:ext cx="3312916" cy="868053"/>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gì</a:t>
              </a:r>
              <a:r>
                <a:rPr lang="en-PH" dirty="0"/>
                <a:t> </a:t>
              </a:r>
              <a:r>
                <a:rPr lang="en-PH" dirty="0" err="1"/>
                <a:t>tám</a:t>
              </a:r>
              <a:r>
                <a:rPr lang="en-PH" dirty="0"/>
                <a:t> </a:t>
              </a:r>
              <a:r>
                <a:rPr lang="en-PH" dirty="0" err="1"/>
                <a:t>cẳng</a:t>
              </a:r>
              <a:r>
                <a:rPr lang="en-PH" dirty="0"/>
                <a:t> </a:t>
              </a:r>
              <a:r>
                <a:rPr lang="en-PH" dirty="0" err="1"/>
                <a:t>hai</a:t>
              </a:r>
              <a:r>
                <a:rPr lang="en-PH" dirty="0"/>
                <a:t> </a:t>
              </a:r>
              <a:r>
                <a:rPr lang="en-PH" dirty="0" err="1"/>
                <a:t>càng</a:t>
              </a:r>
              <a:endParaRPr lang="en-PH" dirty="0"/>
            </a:p>
            <a:p>
              <a:r>
                <a:rPr lang="en-PH" dirty="0" err="1"/>
                <a:t>Suốt</a:t>
              </a:r>
              <a:r>
                <a:rPr lang="en-PH" dirty="0"/>
                <a:t> </a:t>
              </a:r>
              <a:r>
                <a:rPr lang="en-PH" dirty="0" err="1"/>
                <a:t>ngày</a:t>
              </a:r>
              <a:r>
                <a:rPr lang="en-PH" dirty="0"/>
                <a:t> </a:t>
              </a:r>
              <a:r>
                <a:rPr lang="en-PH" dirty="0" err="1"/>
                <a:t>nó</a:t>
              </a:r>
              <a:r>
                <a:rPr lang="en-PH" dirty="0"/>
                <a:t> </a:t>
              </a:r>
              <a:r>
                <a:rPr lang="en-PH" dirty="0" err="1"/>
                <a:t>cứ</a:t>
              </a:r>
              <a:r>
                <a:rPr lang="en-PH" dirty="0"/>
                <a:t> </a:t>
              </a:r>
              <a:r>
                <a:rPr lang="en-PH" dirty="0" err="1"/>
                <a:t>bò</a:t>
              </a:r>
              <a:r>
                <a:rPr lang="en-PH" dirty="0"/>
                <a:t> </a:t>
              </a:r>
              <a:r>
                <a:rPr lang="en-PH" dirty="0" err="1"/>
                <a:t>ngang</a:t>
              </a:r>
              <a:r>
                <a:rPr lang="en-PH" dirty="0"/>
                <a:t> </a:t>
              </a:r>
              <a:r>
                <a:rPr lang="en-PH" dirty="0" err="1"/>
                <a:t>ngoài</a:t>
              </a:r>
              <a:r>
                <a:rPr lang="en-PH" dirty="0"/>
                <a:t> </a:t>
              </a:r>
              <a:r>
                <a:rPr lang="en-PH" dirty="0" err="1"/>
                <a:t>đồng</a:t>
              </a:r>
              <a:r>
                <a:rPr lang="en-PH" dirty="0"/>
                <a:t>?</a:t>
              </a:r>
            </a:p>
          </p:txBody>
        </p:sp>
      </p:grpSp>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cua</a:t>
              </a:r>
              <a:endParaRPr lang="en-PH" dirty="0"/>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656510" y="1970576"/>
            <a:ext cx="6243773" cy="3467563"/>
          </a:xfrm>
          <a:prstGeom prst="rect">
            <a:avLst/>
          </a:prstGeom>
        </p:spPr>
      </p:pic>
    </p:spTree>
    <p:extLst>
      <p:ext uri="{BB962C8B-B14F-4D97-AF65-F5344CB8AC3E}">
        <p14:creationId xmlns:p14="http://schemas.microsoft.com/office/powerpoint/2010/main" val="24198598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BB2C01E-652E-581F-1ACB-12C16CC1A6CD}"/>
              </a:ext>
            </a:extLst>
          </p:cNvPr>
          <p:cNvGrpSpPr/>
          <p:nvPr/>
        </p:nvGrpSpPr>
        <p:grpSpPr>
          <a:xfrm>
            <a:off x="904623" y="0"/>
            <a:ext cx="7334754" cy="2798063"/>
            <a:chOff x="651006" y="1"/>
            <a:chExt cx="3608797" cy="2459736"/>
          </a:xfrm>
        </p:grpSpPr>
        <p:sp>
          <p:nvSpPr>
            <p:cNvPr id="9" name="Freeform 8">
              <a:extLst>
                <a:ext uri="{FF2B5EF4-FFF2-40B4-BE49-F238E27FC236}">
                  <a16:creationId xmlns:a16="http://schemas.microsoft.com/office/drawing/2014/main" id="{CFC3A811-2380-D8CD-A41C-AC88FC403098}"/>
                </a:ext>
              </a:extLst>
            </p:cNvPr>
            <p:cNvSpPr/>
            <p:nvPr/>
          </p:nvSpPr>
          <p:spPr>
            <a:xfrm rot="5400000">
              <a:off x="1225537" y="-574530"/>
              <a:ext cx="2459736" cy="3608797"/>
            </a:xfrm>
            <a:custGeom>
              <a:avLst/>
              <a:gdLst>
                <a:gd name="connsiteX0" fmla="*/ 0 w 4274049"/>
                <a:gd name="connsiteY0" fmla="*/ 0 h 3996647"/>
                <a:gd name="connsiteX1" fmla="*/ 3575408 w 4274049"/>
                <a:gd name="connsiteY1" fmla="*/ 0 h 3996647"/>
                <a:gd name="connsiteX2" fmla="*/ 3575408 w 4274049"/>
                <a:gd name="connsiteY2" fmla="*/ 7708 h 3996647"/>
                <a:gd name="connsiteX3" fmla="*/ 3767181 w 4274049"/>
                <a:gd name="connsiteY3" fmla="*/ 7708 h 3996647"/>
                <a:gd name="connsiteX4" fmla="*/ 4274049 w 4274049"/>
                <a:gd name="connsiteY4" fmla="*/ 514576 h 3996647"/>
                <a:gd name="connsiteX5" fmla="*/ 4274049 w 4274049"/>
                <a:gd name="connsiteY5" fmla="*/ 3489779 h 3996647"/>
                <a:gd name="connsiteX6" fmla="*/ 3767181 w 4274049"/>
                <a:gd name="connsiteY6" fmla="*/ 3996647 h 3996647"/>
                <a:gd name="connsiteX7" fmla="*/ 3575408 w 4274049"/>
                <a:gd name="connsiteY7" fmla="*/ 3996647 h 3996647"/>
                <a:gd name="connsiteX8" fmla="*/ 1739767 w 4274049"/>
                <a:gd name="connsiteY8" fmla="*/ 3996647 h 3996647"/>
                <a:gd name="connsiteX9" fmla="*/ 0 w 4274049"/>
                <a:gd name="connsiteY9" fmla="*/ 3996647 h 39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4049" h="3996647">
                  <a:moveTo>
                    <a:pt x="0" y="0"/>
                  </a:moveTo>
                  <a:lnTo>
                    <a:pt x="3575408" y="0"/>
                  </a:lnTo>
                  <a:lnTo>
                    <a:pt x="3575408" y="7708"/>
                  </a:lnTo>
                  <a:lnTo>
                    <a:pt x="3767181" y="7708"/>
                  </a:lnTo>
                  <a:cubicBezTo>
                    <a:pt x="4047116" y="7708"/>
                    <a:pt x="4274049" y="234641"/>
                    <a:pt x="4274049" y="514576"/>
                  </a:cubicBezTo>
                  <a:lnTo>
                    <a:pt x="4274049" y="3489779"/>
                  </a:lnTo>
                  <a:cubicBezTo>
                    <a:pt x="4274049" y="3769714"/>
                    <a:pt x="4047116" y="3996647"/>
                    <a:pt x="3767181" y="3996647"/>
                  </a:cubicBezTo>
                  <a:lnTo>
                    <a:pt x="3575408" y="3996647"/>
                  </a:lnTo>
                  <a:lnTo>
                    <a:pt x="1739767" y="3996647"/>
                  </a:lnTo>
                  <a:lnTo>
                    <a:pt x="0" y="3996647"/>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4D3523F1-A72B-B7B7-49DB-CBB9B2D483F7}"/>
                </a:ext>
              </a:extLst>
            </p:cNvPr>
            <p:cNvSpPr txBox="1"/>
            <p:nvPr/>
          </p:nvSpPr>
          <p:spPr>
            <a:xfrm>
              <a:off x="798948" y="672655"/>
              <a:ext cx="3312916" cy="868053"/>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vi-VN" dirty="0"/>
                <a:t>Con gì đuôi ngắn tai dài</a:t>
              </a:r>
            </a:p>
            <a:p>
              <a:r>
                <a:rPr lang="vi-VN" dirty="0"/>
                <a:t>Mắt hồng lông mượt, có tài chạy nhanh?</a:t>
              </a:r>
            </a:p>
          </p:txBody>
        </p:sp>
      </p:grpSp>
      <p:grpSp>
        <p:nvGrpSpPr>
          <p:cNvPr id="17" name="Group 16">
            <a:extLst>
              <a:ext uri="{FF2B5EF4-FFF2-40B4-BE49-F238E27FC236}">
                <a16:creationId xmlns:a16="http://schemas.microsoft.com/office/drawing/2014/main" id="{899B2F89-0C74-35F4-7CC1-A452EAD31FDD}"/>
              </a:ext>
            </a:extLst>
          </p:cNvPr>
          <p:cNvGrpSpPr/>
          <p:nvPr/>
        </p:nvGrpSpPr>
        <p:grpSpPr>
          <a:xfrm>
            <a:off x="651007" y="4500081"/>
            <a:ext cx="3608798" cy="927242"/>
            <a:chOff x="651006" y="4500081"/>
            <a:chExt cx="3608798" cy="927242"/>
          </a:xfrm>
        </p:grpSpPr>
        <p:sp>
          <p:nvSpPr>
            <p:cNvPr id="13" name="Rounded Rectangle 12">
              <a:extLst>
                <a:ext uri="{FF2B5EF4-FFF2-40B4-BE49-F238E27FC236}">
                  <a16:creationId xmlns:a16="http://schemas.microsoft.com/office/drawing/2014/main" id="{404EC322-09CD-5549-2C58-0C57F2260DB8}"/>
                </a:ext>
              </a:extLst>
            </p:cNvPr>
            <p:cNvSpPr/>
            <p:nvPr/>
          </p:nvSpPr>
          <p:spPr>
            <a:xfrm>
              <a:off x="651007" y="4500081"/>
              <a:ext cx="3608797" cy="927242"/>
            </a:xfrm>
            <a:prstGeom prst="roundRect">
              <a:avLst/>
            </a:prstGeom>
            <a:solidFill>
              <a:srgbClr val="85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214775-982E-DCFA-7B33-5B4885ECB466}"/>
                </a:ext>
              </a:extLst>
            </p:cNvPr>
            <p:cNvSpPr txBox="1"/>
            <p:nvPr/>
          </p:nvSpPr>
          <p:spPr>
            <a:xfrm>
              <a:off x="651006" y="4702092"/>
              <a:ext cx="3608797" cy="369332"/>
            </a:xfrm>
            <a:prstGeom prst="rect">
              <a:avLst/>
            </a:prstGeom>
            <a:noFill/>
          </p:spPr>
          <p:txBody>
            <a:bodyPr wrap="square" rtlCol="0">
              <a:spAutoFit/>
            </a:bodyPr>
            <a:lstStyle>
              <a:defPPr>
                <a:defRPr lang="en-US"/>
              </a:defPPr>
              <a:lvl1pPr algn="ctr">
                <a:spcBef>
                  <a:spcPts val="0"/>
                </a:spcBef>
                <a:spcAft>
                  <a:spcPts val="1200"/>
                </a:spcAft>
                <a:defRPr sz="2400" b="1" i="0" u="none" strike="noStrike">
                  <a:solidFill>
                    <a:schemeClr val="bg1"/>
                  </a:solidFill>
                  <a:effectLst/>
                  <a:latin typeface="Mali" pitchFamily="2" charset="-34"/>
                  <a:cs typeface="Mali" pitchFamily="2" charset="-34"/>
                </a:defRPr>
              </a:lvl1pPr>
            </a:lstStyle>
            <a:p>
              <a:r>
                <a:rPr lang="en-PH" dirty="0"/>
                <a:t>Con </a:t>
              </a:r>
              <a:r>
                <a:rPr lang="en-PH" dirty="0" err="1"/>
                <a:t>thỏ</a:t>
              </a:r>
              <a:endParaRPr lang="en-PH" dirty="0"/>
            </a:p>
          </p:txBody>
        </p:sp>
      </p:grpSp>
      <p:pic>
        <p:nvPicPr>
          <p:cNvPr id="12" name="Picture 11">
            <a:extLst>
              <a:ext uri="{FF2B5EF4-FFF2-40B4-BE49-F238E27FC236}">
                <a16:creationId xmlns:a16="http://schemas.microsoft.com/office/drawing/2014/main" id="{578F4433-69CC-8F9D-6F29-A57D25AE5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4884197" y="1752625"/>
            <a:ext cx="3482116" cy="4190383"/>
          </a:xfrm>
          <a:prstGeom prst="rect">
            <a:avLst/>
          </a:prstGeom>
        </p:spPr>
      </p:pic>
    </p:spTree>
    <p:extLst>
      <p:ext uri="{BB962C8B-B14F-4D97-AF65-F5344CB8AC3E}">
        <p14:creationId xmlns:p14="http://schemas.microsoft.com/office/powerpoint/2010/main" val="32993593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5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0-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0-ppt_w/2"/>
                                              </p:val>
                                            </p:tav>
                                          </p:tavLst>
                                        </p:anim>
                                        <p:anim calcmode="lin" valueType="num">
                                          <p:cBhvr additive="base">
                                            <p:cTn id="27" dur="500"/>
                                            <p:tgtEl>
                                              <p:spTgt spid="17"/>
                                            </p:tgtEl>
                                            <p:attrNameLst>
                                              <p:attrName>ppt_y</p:attrName>
                                            </p:attrNameLst>
                                          </p:cBhvr>
                                          <p:tavLst>
                                            <p:tav tm="0">
                                              <p:val>
                                                <p:strVal val="ppt_y"/>
                                              </p:val>
                                            </p:tav>
                                            <p:tav tm="100000">
                                              <p:val>
                                                <p:strVal val="ppt_y"/>
                                              </p:val>
                                            </p:tav>
                                          </p:tavLst>
                                        </p:anim>
                                        <p:set>
                                          <p:cBhvr>
                                            <p:cTn id="28" dur="1" fill="hold">
                                              <p:stCondLst>
                                                <p:cond delay="499"/>
                                              </p:stCondLst>
                                            </p:cTn>
                                            <p:tgtEl>
                                              <p:spTgt spid="17"/>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00CC967E-4BD0-3C44-A864-72A1888F40CE}" vid="{2BADD513-B9D4-EF4F-80C3-AA36AFE7134E}"/>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CC967E-4BD0-3C44-A864-72A1888F40CE}" vid="{B6E2F814-394B-5C45-87AF-8821C4E5FC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66</TotalTime>
  <Words>248</Words>
  <Application>Microsoft Office PowerPoint</Application>
  <PresentationFormat>On-screen Show (4:3)</PresentationFormat>
  <Paragraphs>50</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Twinkl</vt:lpstr>
      <vt:lpstr>Roboto</vt:lpstr>
      <vt:lpstr>Times New Roman</vt:lpstr>
      <vt:lpstr>Calibri</vt:lpstr>
      <vt:lpstr>Mali</vt:lpstr>
      <vt:lpstr>Arial</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Wilson</dc:creator>
  <cp:lastModifiedBy>3590</cp:lastModifiedBy>
  <cp:revision>20</cp:revision>
  <dcterms:created xsi:type="dcterms:W3CDTF">2024-07-22T01:55:18Z</dcterms:created>
  <dcterms:modified xsi:type="dcterms:W3CDTF">2026-03-17T15:36:00Z</dcterms:modified>
</cp:coreProperties>
</file>