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3" r:id="rId2"/>
    <p:sldId id="311" r:id="rId3"/>
    <p:sldId id="293" r:id="rId4"/>
    <p:sldId id="258" r:id="rId5"/>
    <p:sldId id="260" r:id="rId6"/>
    <p:sldId id="321" r:id="rId7"/>
    <p:sldId id="323" r:id="rId8"/>
    <p:sldId id="324" r:id="rId9"/>
    <p:sldId id="325" r:id="rId10"/>
    <p:sldId id="322" r:id="rId11"/>
    <p:sldId id="261" r:id="rId12"/>
    <p:sldId id="300" r:id="rId13"/>
    <p:sldId id="262" r:id="rId14"/>
    <p:sldId id="326" r:id="rId15"/>
    <p:sldId id="327" r:id="rId16"/>
    <p:sldId id="328" r:id="rId17"/>
    <p:sldId id="330" r:id="rId18"/>
    <p:sldId id="318" r:id="rId19"/>
    <p:sldId id="329" r:id="rId20"/>
    <p:sldId id="339" r:id="rId21"/>
    <p:sldId id="338" r:id="rId22"/>
    <p:sldId id="340" r:id="rId23"/>
    <p:sldId id="319" r:id="rId24"/>
    <p:sldId id="320" r:id="rId25"/>
    <p:sldId id="336" r:id="rId26"/>
    <p:sldId id="331" r:id="rId27"/>
    <p:sldId id="337" r:id="rId28"/>
    <p:sldId id="335" r:id="rId29"/>
    <p:sldId id="355" r:id="rId30"/>
    <p:sldId id="334" r:id="rId31"/>
    <p:sldId id="341" r:id="rId32"/>
    <p:sldId id="333" r:id="rId33"/>
    <p:sldId id="332" r:id="rId34"/>
    <p:sldId id="342" r:id="rId35"/>
    <p:sldId id="346" r:id="rId36"/>
    <p:sldId id="343" r:id="rId37"/>
    <p:sldId id="344" r:id="rId38"/>
    <p:sldId id="347" r:id="rId39"/>
    <p:sldId id="356" r:id="rId40"/>
    <p:sldId id="359" r:id="rId41"/>
    <p:sldId id="357" r:id="rId42"/>
    <p:sldId id="358" r:id="rId43"/>
    <p:sldId id="351" r:id="rId44"/>
    <p:sldId id="352" r:id="rId45"/>
    <p:sldId id="345" r:id="rId46"/>
    <p:sldId id="353" r:id="rId47"/>
    <p:sldId id="349" r:id="rId48"/>
    <p:sldId id="35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C7A64-F078-4BFD-B3E8-903EC543F81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8795-4416-4D09-9084-81DE5448B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0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4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6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2E4C-52AF-F23D-FF1B-018FA3EA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ADB7F-39DA-5A38-1EA9-FD30676F7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46E98-E9A2-D182-F1F0-7F599B35C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8C0A3-6269-C707-3F27-E6E5368E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5287D-9B09-30D0-B0C5-EED379D4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DAF63-B22F-49C1-83F2-586AE3C88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E886B-0701-10AD-DDEE-229D77C64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B0690-A7FD-1633-75C9-6906B9C18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B11B-3127-528B-BA3A-A42EDB087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BA38D-22A8-905A-B144-61A77CB03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BF410-C244-11D7-CBC1-09E05B2ED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E545C-F55E-17A2-F8C6-153F6DDD6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7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F69A-449A-F6EA-58C5-4F90765C6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DD694-191D-8774-04AF-DCB22D3F4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5FF1-CF83-E8AF-63D4-AEEBD6FC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4CA61-7B5A-9BDF-38B6-E302D4A1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1ABF5-A6DB-70DB-11AC-60256792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5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2E8C-5CBD-A42E-A08F-3F957B89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7C704-254E-8444-6C56-6C816801D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4337E-BA22-1CE2-9849-0856509C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F5578-1FC8-8DB1-7F0E-8D1A8A8F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DDEB-1CB9-7FF3-1F91-C409C8DE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1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28661-9320-38A6-FCD3-744FB7E4A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B4198-06F4-E6DC-218C-7FE989C56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B5D3-1784-28AF-C5E1-E9B1DFDD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406ED-E171-8342-4696-5696A6ED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C05F-BCDF-2CD2-56A2-7FD22AD0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B6C8-B647-686D-033E-BB6F6803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A4B3D-B301-7FFD-90B5-D0CED89C7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09A77-5CA3-A70C-CB79-4494F2525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5D669-B1C5-9E49-0882-AD7F5691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9264D-8C78-9C10-0A5F-89E41D40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E429-D650-CC89-94E4-782E983A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E458E-555E-1B69-7E23-D4DF5CDD1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214CF-2786-1EB5-9E55-70C30900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713EA-C1CD-0130-1244-D9BE44E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1CDB6-06D7-C074-B175-C4B29BA29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4BE4-EEFB-EC41-B3D1-2F2EBC1C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082D-4262-CA5C-2E79-2D3510C94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F22B3-33D7-0173-32EC-DCF93E77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F706E-9051-0FB5-0996-6D2E977F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C9365-34A0-A448-C24F-0FF1BC44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2B5A0-B0D8-7EFB-A5E5-A032E4E6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F4A3-880E-ED88-0240-11BE886B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755F3-28FF-5312-552E-F2B64C03F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F7B86-0834-7157-CB42-3528BF85D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3FBA8-F6B9-CA93-8D56-91CA68854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E7B37B-0D74-AB97-1D14-515FD2F3F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31969-87FF-756A-E457-0F606FC8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02400-F16F-FFC2-0FB8-13FCEF63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3D066C-027F-1C86-EED4-7A05FA9C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548E-F60E-330B-8F2A-7049DED4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899FB-2EEF-81CC-E010-0E6934C7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0C71E-1E01-6D8C-AC00-C2278DC3A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D2E71-14E5-5A49-779F-6D8158C8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CECAB-B123-5337-9A6A-41E5AA37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B00E5-CB8F-877C-5BFA-35B69C2D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ADBA6-6D39-5E41-DF8E-855769E3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5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974B-2322-42FC-2C96-5A7DDCFB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08418-688A-E880-FD9B-C3FC976A3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3F1E8-FED9-0A83-8138-6D85E5616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4C5F-9B92-2BD3-915F-4D508CF5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4D485-18FE-9D76-E141-E9BA0542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15FFC-F612-DE50-0892-6CF7A83B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4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CA6D-FD62-841C-D5DB-961A39CA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55F50-7279-FA3E-F796-31EB51F9B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CB8C8-7872-6E81-335A-D809B7B95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89F89-092E-DD3C-D973-7F0C1A6C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3FE99-6DF1-6973-5D63-D1D6AF3C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048D2-CEAA-2FC5-3D1A-5290B284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5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37D1A5-BCBA-92EA-F406-F7B68493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111F8-6DA8-46D4-134F-EDE57E0B6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6F60-41B4-9757-6563-05136EBB1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50E8-FBF5-4942-B25B-7392504B7E1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5D49F-9B2B-9E1E-F165-F4CC4FBD9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CD22-C0A1-E2A9-7BD3-3998CFC7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A5D9-139E-472B-8E22-378B4595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6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" y="189708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249487" y="455613"/>
            <a:ext cx="712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endParaRPr lang="en-US" sz="500" dirty="0"/>
          </a:p>
          <a:p>
            <a:pPr eaLnBrk="1" hangingPunct="1">
              <a:defRPr/>
            </a:pPr>
            <a:endParaRPr lang="en-US" sz="500" dirty="0"/>
          </a:p>
          <a:p>
            <a:pPr eaLnBrk="1" hangingPunct="1">
              <a:defRPr/>
            </a:pPr>
            <a:endParaRPr lang="en-US" sz="500" dirty="0"/>
          </a:p>
          <a:p>
            <a:pPr eaLnBrk="1" hangingPunct="1">
              <a:defRPr/>
            </a:pPr>
            <a:r>
              <a:rPr lang="en-US" sz="500" dirty="0"/>
              <a:t>c</a:t>
            </a:r>
          </a:p>
        </p:txBody>
      </p:sp>
      <p:pic>
        <p:nvPicPr>
          <p:cNvPr id="6" name="Picture 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986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7" y="3413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7" y="33131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7" y="50657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7" y="49895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0" y="34242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/>
          </p:cNvSpPr>
          <p:nvPr/>
        </p:nvSpPr>
        <p:spPr bwMode="auto">
          <a:xfrm>
            <a:off x="3429000" y="1835151"/>
            <a:ext cx="5181600" cy="1252537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727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khoa </a:t>
            </a:r>
            <a:r>
              <a:rPr lang="en-US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WordArt 12"/>
          <p:cNvSpPr>
            <a:spLocks noChangeArrowheads="1" noChangeShapeType="1"/>
          </p:cNvSpPr>
          <p:nvPr/>
        </p:nvSpPr>
        <p:spPr bwMode="auto">
          <a:xfrm>
            <a:off x="3049587" y="3313113"/>
            <a:ext cx="5943600" cy="642938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ĐỀ TÀI</a:t>
            </a:r>
            <a:r>
              <a:rPr lang="vi-VN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TÌM HIỂU MỘT SỐ PTGT ĐƯỜNG BỘ</a:t>
            </a:r>
            <a:endParaRPr lang="en-US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13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5446713"/>
            <a:ext cx="1897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7" y="11588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319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7" y="1508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64087" y="44561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687887" y="406717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554287" y="4067176"/>
            <a:ext cx="6629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tượng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trẻ</a:t>
            </a:r>
            <a:r>
              <a:rPr lang="en-US" sz="2800" b="1">
                <a:solidFill>
                  <a:srgbClr val="FF0000"/>
                </a:solidFill>
              </a:rPr>
              <a:t> 4 </a:t>
            </a:r>
            <a:r>
              <a:rPr lang="en-US" sz="2800" b="1" dirty="0">
                <a:solidFill>
                  <a:srgbClr val="FF0000"/>
                </a:solidFill>
              </a:rPr>
              <a:t>– 5 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Trần</a:t>
            </a:r>
            <a:r>
              <a:rPr lang="en-US" altLang="en-US" sz="2800" b="1" dirty="0">
                <a:solidFill>
                  <a:srgbClr val="FF0000"/>
                </a:solidFill>
              </a:rPr>
              <a:t> Thị Hoa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</a:rPr>
              <a:t>: Trường </a:t>
            </a:r>
            <a:r>
              <a:rPr lang="en-US" altLang="en-US" sz="2800" b="1" dirty="0" err="1">
                <a:solidFill>
                  <a:srgbClr val="FF0000"/>
                </a:solidFill>
              </a:rPr>
              <a:t>mầm</a:t>
            </a:r>
            <a:r>
              <a:rPr lang="en-US" altLang="en-US" sz="2800" b="1" dirty="0">
                <a:solidFill>
                  <a:srgbClr val="FF0000"/>
                </a:solidFill>
              </a:rPr>
              <a:t> non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Mỹ</a:t>
            </a:r>
            <a:r>
              <a:rPr lang="en-US" altLang="en-US" sz="2800" b="1" dirty="0">
                <a:solidFill>
                  <a:srgbClr val="FF0000"/>
                </a:solidFill>
              </a:rPr>
              <a:t> Phúc</a:t>
            </a:r>
          </a:p>
        </p:txBody>
      </p:sp>
      <p:pic>
        <p:nvPicPr>
          <p:cNvPr id="21" name="Picture 20" descr="ANd9GcS9-TXu2I2AjdVt0IOPF8b0UcclUqqO8HHfgYqnGPKiT_bAYZ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4" y="5848349"/>
            <a:ext cx="2174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9106" y="103408"/>
            <a:ext cx="127793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489"/>
    </mc:Choice>
    <mc:Fallback xmlns="">
      <p:transition advTm="294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Xe Đạp Điện HyunDai Phanh Đĩa | Bảo Hành 3 Năm Cứu Hộ Tận Nơi Miễn Phí">
            <a:extLst>
              <a:ext uri="{FF2B5EF4-FFF2-40B4-BE49-F238E27FC236}">
                <a16:creationId xmlns:a16="http://schemas.microsoft.com/office/drawing/2014/main" id="{E74C433B-932D-5B17-F6A5-A8B24DF0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0" y="4098397"/>
            <a:ext cx="4510951" cy="26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e đạp trẻ em Totem 911-16">
            <a:extLst>
              <a:ext uri="{FF2B5EF4-FFF2-40B4-BE49-F238E27FC236}">
                <a16:creationId xmlns:a16="http://schemas.microsoft.com/office/drawing/2014/main" id="{688530B9-80EA-5221-4405-462FA898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53" y="544009"/>
            <a:ext cx="5394486" cy="36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ách thức bản thân với môn thể thao xe đạp địa hình">
            <a:extLst>
              <a:ext uri="{FF2B5EF4-FFF2-40B4-BE49-F238E27FC236}">
                <a16:creationId xmlns:a16="http://schemas.microsoft.com/office/drawing/2014/main" id="{328CDCD1-EE25-B32F-6D65-0FC0CE00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9" y="742272"/>
            <a:ext cx="4167911" cy="32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andem bike (26&quot;)">
            <a:extLst>
              <a:ext uri="{FF2B5EF4-FFF2-40B4-BE49-F238E27FC236}">
                <a16:creationId xmlns:a16="http://schemas.microsoft.com/office/drawing/2014/main" id="{9B7A27DA-2377-D8CF-76A6-DF43FD57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48" y="4000268"/>
            <a:ext cx="5803115" cy="28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72668-0F1F-35D7-8CC0-58FE9DB02819}"/>
              </a:ext>
            </a:extLst>
          </p:cNvPr>
          <p:cNvSpPr txBox="1"/>
          <p:nvPr/>
        </p:nvSpPr>
        <p:spPr>
          <a:xfrm>
            <a:off x="2136994" y="190066"/>
            <a:ext cx="6978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XE ĐẠP KHÁC</a:t>
            </a:r>
          </a:p>
        </p:txBody>
      </p:sp>
    </p:spTree>
    <p:extLst>
      <p:ext uri="{BB962C8B-B14F-4D97-AF65-F5344CB8AC3E}">
        <p14:creationId xmlns:p14="http://schemas.microsoft.com/office/powerpoint/2010/main" val="4954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45328-6CDB-6CB8-78BF-F153B2811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7B63E-2B3D-0CDA-9DDF-53FAF5085E9C}"/>
              </a:ext>
            </a:extLst>
          </p:cNvPr>
          <p:cNvSpPr txBox="1"/>
          <p:nvPr/>
        </p:nvSpPr>
        <p:spPr>
          <a:xfrm>
            <a:off x="614050" y="2321004"/>
            <a:ext cx="10963899" cy="11079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DÙNG ĐỂ LÀM GÌ ?</a:t>
            </a:r>
          </a:p>
        </p:txBody>
      </p:sp>
    </p:spTree>
    <p:extLst>
      <p:ext uri="{BB962C8B-B14F-4D97-AF65-F5344CB8AC3E}">
        <p14:creationId xmlns:p14="http://schemas.microsoft.com/office/powerpoint/2010/main" val="47220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xe-dap-tre-em-totem-1139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1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04"/>
    </mc:Choice>
    <mc:Fallback xmlns="">
      <p:transition advTm="3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A798-ACBB-5E5D-2345-1B962D57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à Nội và những gánh hoa tinh tế">
            <a:extLst>
              <a:ext uri="{FF2B5EF4-FFF2-40B4-BE49-F238E27FC236}">
                <a16:creationId xmlns:a16="http://schemas.microsoft.com/office/drawing/2014/main" id="{5A68F9CC-2BAC-9A9D-9B32-3D5182541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1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46CA1-7B04-3FB5-C1D0-A94D3BFF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UONG ANH\hinhnen\hinhnen\edu\nen.jpg">
            <a:extLst>
              <a:ext uri="{FF2B5EF4-FFF2-40B4-BE49-F238E27FC236}">
                <a16:creationId xmlns:a16="http://schemas.microsoft.com/office/drawing/2014/main" id="{CBC68593-34A7-A4B0-0F07-DBE4C814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D:\DUONG ANH\hinhnen\ảnh động hoa\658939p1utulfmey.gif">
            <a:extLst>
              <a:ext uri="{FF2B5EF4-FFF2-40B4-BE49-F238E27FC236}">
                <a16:creationId xmlns:a16="http://schemas.microsoft.com/office/drawing/2014/main" id="{4E90F543-8DC0-CA98-5FC1-E8404BC26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78" y="2704012"/>
            <a:ext cx="2819400" cy="35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D:\DUONG ANH\hinhnen\ảnh động hoa\658939p1utulfmey.gif">
            <a:extLst>
              <a:ext uri="{FF2B5EF4-FFF2-40B4-BE49-F238E27FC236}">
                <a16:creationId xmlns:a16="http://schemas.microsoft.com/office/drawing/2014/main" id="{493CC2C1-29D7-5546-D668-41BBA5E2B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12572"/>
            <a:ext cx="2438400" cy="37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:\DUONG ANH\hinhnen\ảnh động hoa\658939p1utulfmey.gif">
            <a:extLst>
              <a:ext uri="{FF2B5EF4-FFF2-40B4-BE49-F238E27FC236}">
                <a16:creationId xmlns:a16="http://schemas.microsoft.com/office/drawing/2014/main" id="{B8F3E75C-CCCE-04E8-6963-88DE0298E9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2612572"/>
            <a:ext cx="3048000" cy="37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DUONG ANH\hinhnen\hinhnen\oc sen.png">
            <a:extLst>
              <a:ext uri="{FF2B5EF4-FFF2-40B4-BE49-F238E27FC236}">
                <a16:creationId xmlns:a16="http://schemas.microsoft.com/office/drawing/2014/main" id="{B6DE4015-B7AF-7319-5430-8CBBEAB9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22" y="5167268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9177C-6A4D-0EC6-5B0E-01ADDFE68D69}"/>
              </a:ext>
            </a:extLst>
          </p:cNvPr>
          <p:cNvSpPr txBox="1"/>
          <p:nvPr/>
        </p:nvSpPr>
        <p:spPr>
          <a:xfrm>
            <a:off x="904912" y="1191693"/>
            <a:ext cx="2316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65708-EB36-3173-574F-68097F4AE17F}"/>
              </a:ext>
            </a:extLst>
          </p:cNvPr>
          <p:cNvSpPr txBox="1"/>
          <p:nvPr/>
        </p:nvSpPr>
        <p:spPr>
          <a:xfrm>
            <a:off x="3186273" y="1653358"/>
            <a:ext cx="3381054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“Xe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5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40BD-E94D-065F-85E1-881DC7FD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e máy: Cập nhật các loại xe và bảng giá xe mới 12/2025">
            <a:extLst>
              <a:ext uri="{FF2B5EF4-FFF2-40B4-BE49-F238E27FC236}">
                <a16:creationId xmlns:a16="http://schemas.microsoft.com/office/drawing/2014/main" id="{8EF935B9-B907-3483-7CF3-1CC5357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rgbClr val="D1DCF0"/>
              </a:gs>
              <a:gs pos="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 flip="none" rotWithShape="1">
              <a:gsLst>
                <a:gs pos="15000">
                  <a:srgbClr val="D1DCF0"/>
                </a:gs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9DFF2-9861-C45A-D038-E9640E5DD9EF}"/>
              </a:ext>
            </a:extLst>
          </p:cNvPr>
          <p:cNvSpPr txBox="1"/>
          <p:nvPr/>
        </p:nvSpPr>
        <p:spPr>
          <a:xfrm>
            <a:off x="5421919" y="5798796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MÁY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324186"/>
      </p:ext>
    </p:extLst>
  </p:cSld>
  <p:clrMapOvr>
    <a:masterClrMapping/>
  </p:clrMapOvr>
  <p:transition spd="slow" advTm="26045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D241E-23A2-DFC9-D65A-BA6C7CA7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e máy: Cập nhật các loại xe và bảng giá xe mới 12/2025">
            <a:extLst>
              <a:ext uri="{FF2B5EF4-FFF2-40B4-BE49-F238E27FC236}">
                <a16:creationId xmlns:a16="http://schemas.microsoft.com/office/drawing/2014/main" id="{C03D730A-EC0F-DCE5-0BCC-F29E6BB2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90" y="976805"/>
            <a:ext cx="9364619" cy="5267598"/>
          </a:xfrm>
          <a:prstGeom prst="rect">
            <a:avLst/>
          </a:prstGeom>
          <a:noFill/>
          <a:ln>
            <a:gradFill flip="none" rotWithShape="1">
              <a:gsLst>
                <a:gs pos="15000">
                  <a:srgbClr val="D1DCF0"/>
                </a:gs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5A8952E1-6746-9198-2F40-C0292587B7A9}"/>
              </a:ext>
            </a:extLst>
          </p:cNvPr>
          <p:cNvSpPr/>
          <p:nvPr/>
        </p:nvSpPr>
        <p:spPr>
          <a:xfrm rot="3201998">
            <a:off x="7431071" y="477724"/>
            <a:ext cx="216921" cy="90631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FEE5D45-B8E8-00E8-BD15-8C46DCDAB9B2}"/>
              </a:ext>
            </a:extLst>
          </p:cNvPr>
          <p:cNvSpPr/>
          <p:nvPr/>
        </p:nvSpPr>
        <p:spPr>
          <a:xfrm rot="1865406">
            <a:off x="7316441" y="1916235"/>
            <a:ext cx="180915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E3C64A3-1FAA-D59C-19EC-0C3DA442CC77}"/>
              </a:ext>
            </a:extLst>
          </p:cNvPr>
          <p:cNvSpPr/>
          <p:nvPr/>
        </p:nvSpPr>
        <p:spPr>
          <a:xfrm rot="6001208" flipH="1">
            <a:off x="5628616" y="4748195"/>
            <a:ext cx="323346" cy="2002827"/>
          </a:xfrm>
          <a:prstGeom prst="downArrow">
            <a:avLst>
              <a:gd name="adj1" fmla="val 20984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42A999C-0567-794D-EDA8-C74BA24B4C93}"/>
              </a:ext>
            </a:extLst>
          </p:cNvPr>
          <p:cNvSpPr/>
          <p:nvPr/>
        </p:nvSpPr>
        <p:spPr>
          <a:xfrm rot="14444101">
            <a:off x="7289607" y="4990021"/>
            <a:ext cx="113540" cy="129325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460B40C-866C-AD32-E659-9114B2122AA4}"/>
              </a:ext>
            </a:extLst>
          </p:cNvPr>
          <p:cNvSpPr/>
          <p:nvPr/>
        </p:nvSpPr>
        <p:spPr>
          <a:xfrm rot="1865406">
            <a:off x="5040580" y="860811"/>
            <a:ext cx="180915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676A943-C33C-0E8B-9D77-D6AC0131250E}"/>
              </a:ext>
            </a:extLst>
          </p:cNvPr>
          <p:cNvSpPr/>
          <p:nvPr/>
        </p:nvSpPr>
        <p:spPr>
          <a:xfrm rot="18670122">
            <a:off x="3123703" y="1503639"/>
            <a:ext cx="217766" cy="141877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85452-66C8-69AE-FBDD-2B20D7A9C387}"/>
              </a:ext>
            </a:extLst>
          </p:cNvPr>
          <p:cNvSpPr txBox="1"/>
          <p:nvPr/>
        </p:nvSpPr>
        <p:spPr>
          <a:xfrm>
            <a:off x="5221792" y="445536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9502B-FF67-2CA7-7A79-16B02FC77EAD}"/>
              </a:ext>
            </a:extLst>
          </p:cNvPr>
          <p:cNvSpPr txBox="1"/>
          <p:nvPr/>
        </p:nvSpPr>
        <p:spPr>
          <a:xfrm>
            <a:off x="1241497" y="1240606"/>
            <a:ext cx="164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7AABB-552E-FF5A-A38D-BA0C04F9F836}"/>
              </a:ext>
            </a:extLst>
          </p:cNvPr>
          <p:cNvSpPr txBox="1"/>
          <p:nvPr/>
        </p:nvSpPr>
        <p:spPr>
          <a:xfrm>
            <a:off x="7938227" y="252399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CE504-7BD3-6E46-4498-A2DF41D38156}"/>
              </a:ext>
            </a:extLst>
          </p:cNvPr>
          <p:cNvSpPr txBox="1"/>
          <p:nvPr/>
        </p:nvSpPr>
        <p:spPr>
          <a:xfrm>
            <a:off x="6061783" y="5989522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DAF8C-053A-174C-0323-EC040AE31219}"/>
              </a:ext>
            </a:extLst>
          </p:cNvPr>
          <p:cNvSpPr txBox="1"/>
          <p:nvPr/>
        </p:nvSpPr>
        <p:spPr>
          <a:xfrm>
            <a:off x="7622024" y="1516509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F37DA8D-2CC4-0747-7516-B1D97C4DE957}"/>
              </a:ext>
            </a:extLst>
          </p:cNvPr>
          <p:cNvSpPr/>
          <p:nvPr/>
        </p:nvSpPr>
        <p:spPr>
          <a:xfrm rot="6841871">
            <a:off x="8681619" y="3140122"/>
            <a:ext cx="223998" cy="264633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DBAD6-7F17-CAD1-8CA4-4608422CB6B8}"/>
              </a:ext>
            </a:extLst>
          </p:cNvPr>
          <p:cNvSpPr txBox="1"/>
          <p:nvPr/>
        </p:nvSpPr>
        <p:spPr>
          <a:xfrm>
            <a:off x="9916734" y="4975387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2BD904B-2986-3F33-EE3A-473BF96F794A}"/>
              </a:ext>
            </a:extLst>
          </p:cNvPr>
          <p:cNvSpPr/>
          <p:nvPr/>
        </p:nvSpPr>
        <p:spPr>
          <a:xfrm rot="8962798">
            <a:off x="8419132" y="4550670"/>
            <a:ext cx="203346" cy="129532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0CBDD-C8CB-FB0B-80F9-B3A42BD257DD}"/>
              </a:ext>
            </a:extLst>
          </p:cNvPr>
          <p:cNvSpPr txBox="1"/>
          <p:nvPr/>
        </p:nvSpPr>
        <p:spPr>
          <a:xfrm>
            <a:off x="8630971" y="5774283"/>
            <a:ext cx="181171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 CƠ</a:t>
            </a:r>
          </a:p>
          <a:p>
            <a:endParaRPr lang="en-US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35CAB25-EC1C-D1AB-C6A7-F26A4658AF85}"/>
              </a:ext>
            </a:extLst>
          </p:cNvPr>
          <p:cNvSpPr/>
          <p:nvPr/>
        </p:nvSpPr>
        <p:spPr>
          <a:xfrm rot="3541184">
            <a:off x="7065588" y="1208464"/>
            <a:ext cx="180915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5B83A-3B62-49F8-17CA-AA66CB42FB50}"/>
              </a:ext>
            </a:extLst>
          </p:cNvPr>
          <p:cNvSpPr txBox="1"/>
          <p:nvPr/>
        </p:nvSpPr>
        <p:spPr>
          <a:xfrm>
            <a:off x="7539529" y="978996"/>
            <a:ext cx="153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TAY LÁI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5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045"/>
    </mc:Choice>
    <mc:Fallback xmlns=""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3" grpId="0" animBg="1"/>
      <p:bldP spid="3" grpId="1" animBg="1"/>
      <p:bldP spid="7" grpId="0"/>
      <p:bldP spid="7" grpId="1"/>
      <p:bldP spid="6" grpId="0" animBg="1"/>
      <p:bldP spid="6" grpId="1" animBg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2B88E-915D-740C-FAC0-CAC8F901F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1414227E-83B8-4793-E779-15BD3275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95" y="0"/>
            <a:ext cx="10331003" cy="5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D178A0E-AE65-470A-8CC9-FEA7FED33D1E}"/>
              </a:ext>
            </a:extLst>
          </p:cNvPr>
          <p:cNvSpPr/>
          <p:nvPr/>
        </p:nvSpPr>
        <p:spPr>
          <a:xfrm rot="14387789">
            <a:off x="2895709" y="3724229"/>
            <a:ext cx="347700" cy="2022232"/>
          </a:xfrm>
          <a:prstGeom prst="downArrow">
            <a:avLst>
              <a:gd name="adj1" fmla="val 44086"/>
              <a:gd name="adj2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09FF9-D72C-0094-315B-5F5E691EEBB3}"/>
              </a:ext>
            </a:extLst>
          </p:cNvPr>
          <p:cNvSpPr txBox="1"/>
          <p:nvPr/>
        </p:nvSpPr>
        <p:spPr>
          <a:xfrm>
            <a:off x="823484" y="5004130"/>
            <a:ext cx="1922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7E1A2-33DF-E83B-58BB-838F328F0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ất liệu, màu, kích thước của biển số xe máy được quy định như thế nào?">
            <a:extLst>
              <a:ext uri="{FF2B5EF4-FFF2-40B4-BE49-F238E27FC236}">
                <a16:creationId xmlns:a16="http://schemas.microsoft.com/office/drawing/2014/main" id="{524FF6FB-B81A-E8C7-6F67-BB617EFE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10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244DC51A-A1D5-A4FB-D251-6CD8E708BF3A}"/>
              </a:ext>
            </a:extLst>
          </p:cNvPr>
          <p:cNvSpPr/>
          <p:nvPr/>
        </p:nvSpPr>
        <p:spPr>
          <a:xfrm rot="3559154">
            <a:off x="8505856" y="1239257"/>
            <a:ext cx="361648" cy="2339443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CF2B4-A9FB-89FB-9BD3-6E665480B9B5}"/>
              </a:ext>
            </a:extLst>
          </p:cNvPr>
          <p:cNvSpPr txBox="1"/>
          <p:nvPr/>
        </p:nvSpPr>
        <p:spPr>
          <a:xfrm>
            <a:off x="9572016" y="1477197"/>
            <a:ext cx="229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BIỂN SỐ XE</a:t>
            </a:r>
          </a:p>
        </p:txBody>
      </p:sp>
    </p:spTree>
    <p:extLst>
      <p:ext uri="{BB962C8B-B14F-4D97-AF65-F5344CB8AC3E}">
        <p14:creationId xmlns:p14="http://schemas.microsoft.com/office/powerpoint/2010/main" val="4996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6335C-87E7-6E5E-371A-154D1C90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e máy: Cập nhật các loại xe và bảng giá xe mới 12/2025">
            <a:extLst>
              <a:ext uri="{FF2B5EF4-FFF2-40B4-BE49-F238E27FC236}">
                <a16:creationId xmlns:a16="http://schemas.microsoft.com/office/drawing/2014/main" id="{468F2B94-CCD4-13C2-60B5-7339F721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31" y="1016952"/>
            <a:ext cx="9364619" cy="5267598"/>
          </a:xfrm>
          <a:prstGeom prst="rect">
            <a:avLst/>
          </a:prstGeom>
          <a:noFill/>
          <a:ln>
            <a:gradFill flip="none" rotWithShape="1">
              <a:gsLst>
                <a:gs pos="15000">
                  <a:srgbClr val="D1DCF0"/>
                </a:gs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B92AAEB-138D-B439-720C-48A752CB2A38}"/>
              </a:ext>
            </a:extLst>
          </p:cNvPr>
          <p:cNvSpPr/>
          <p:nvPr/>
        </p:nvSpPr>
        <p:spPr>
          <a:xfrm>
            <a:off x="6587637" y="565087"/>
            <a:ext cx="216921" cy="73125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21660D7-3EA5-9158-464B-5AEE55770BAF}"/>
              </a:ext>
            </a:extLst>
          </p:cNvPr>
          <p:cNvSpPr/>
          <p:nvPr/>
        </p:nvSpPr>
        <p:spPr>
          <a:xfrm rot="1865406">
            <a:off x="7316441" y="1916235"/>
            <a:ext cx="180915" cy="97840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BDC62DA-5383-8514-2ED7-B0E7CBAF478E}"/>
              </a:ext>
            </a:extLst>
          </p:cNvPr>
          <p:cNvSpPr/>
          <p:nvPr/>
        </p:nvSpPr>
        <p:spPr>
          <a:xfrm rot="6001208" flipH="1">
            <a:off x="5628616" y="4748195"/>
            <a:ext cx="323346" cy="2002827"/>
          </a:xfrm>
          <a:prstGeom prst="downArrow">
            <a:avLst>
              <a:gd name="adj1" fmla="val 20984"/>
              <a:gd name="adj2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E16EA93-CAAC-6E57-6906-84AEC6E99762}"/>
              </a:ext>
            </a:extLst>
          </p:cNvPr>
          <p:cNvSpPr/>
          <p:nvPr/>
        </p:nvSpPr>
        <p:spPr>
          <a:xfrm rot="14444101">
            <a:off x="7289607" y="4990021"/>
            <a:ext cx="113540" cy="129325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5BB61C7-9519-51B8-758A-9922F5B69D64}"/>
              </a:ext>
            </a:extLst>
          </p:cNvPr>
          <p:cNvSpPr/>
          <p:nvPr/>
        </p:nvSpPr>
        <p:spPr>
          <a:xfrm rot="20366466">
            <a:off x="4499104" y="751402"/>
            <a:ext cx="224833" cy="978408"/>
          </a:xfrm>
          <a:prstGeom prst="downArrow">
            <a:avLst>
              <a:gd name="adj1" fmla="val 50000"/>
              <a:gd name="adj2" fmla="val 18785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5ADF781-5639-46A6-3D26-07576DA3E4F9}"/>
              </a:ext>
            </a:extLst>
          </p:cNvPr>
          <p:cNvSpPr/>
          <p:nvPr/>
        </p:nvSpPr>
        <p:spPr>
          <a:xfrm rot="18670122">
            <a:off x="3108629" y="1470436"/>
            <a:ext cx="305983" cy="141877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F17DC-422B-2A55-3EDC-663DF57618D1}"/>
              </a:ext>
            </a:extLst>
          </p:cNvPr>
          <p:cNvSpPr txBox="1"/>
          <p:nvPr/>
        </p:nvSpPr>
        <p:spPr>
          <a:xfrm>
            <a:off x="3588119" y="319965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3CA7D8-9F80-2C05-379B-A20902860FEA}"/>
              </a:ext>
            </a:extLst>
          </p:cNvPr>
          <p:cNvSpPr txBox="1"/>
          <p:nvPr/>
        </p:nvSpPr>
        <p:spPr>
          <a:xfrm>
            <a:off x="1241497" y="1240606"/>
            <a:ext cx="164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4B453-E836-2576-6FF2-C9295E5D8E1D}"/>
              </a:ext>
            </a:extLst>
          </p:cNvPr>
          <p:cNvSpPr txBox="1"/>
          <p:nvPr/>
        </p:nvSpPr>
        <p:spPr>
          <a:xfrm>
            <a:off x="5911901" y="32311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EF13C-181D-78BE-0CDE-2443D9D71507}"/>
              </a:ext>
            </a:extLst>
          </p:cNvPr>
          <p:cNvSpPr txBox="1"/>
          <p:nvPr/>
        </p:nvSpPr>
        <p:spPr>
          <a:xfrm>
            <a:off x="6061783" y="5989522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577436-4A50-A41A-DB44-8D86528F110A}"/>
              </a:ext>
            </a:extLst>
          </p:cNvPr>
          <p:cNvSpPr txBox="1"/>
          <p:nvPr/>
        </p:nvSpPr>
        <p:spPr>
          <a:xfrm>
            <a:off x="7622024" y="1516509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F32D6DA-6F6D-E61A-AAD7-A4F77F7A88A1}"/>
              </a:ext>
            </a:extLst>
          </p:cNvPr>
          <p:cNvSpPr/>
          <p:nvPr/>
        </p:nvSpPr>
        <p:spPr>
          <a:xfrm rot="6841871">
            <a:off x="8681619" y="3140122"/>
            <a:ext cx="223998" cy="264633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299DEA-5DD0-B2A7-9B36-A774D033B2F8}"/>
              </a:ext>
            </a:extLst>
          </p:cNvPr>
          <p:cNvSpPr txBox="1"/>
          <p:nvPr/>
        </p:nvSpPr>
        <p:spPr>
          <a:xfrm>
            <a:off x="9916734" y="4975387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F7D50BC-0298-CACB-97E7-3DD4B14892DF}"/>
              </a:ext>
            </a:extLst>
          </p:cNvPr>
          <p:cNvSpPr/>
          <p:nvPr/>
        </p:nvSpPr>
        <p:spPr>
          <a:xfrm rot="7888599">
            <a:off x="8621385" y="4260651"/>
            <a:ext cx="213491" cy="167381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B6B2C-EE0B-6416-2DEA-3CF8F0167072}"/>
              </a:ext>
            </a:extLst>
          </p:cNvPr>
          <p:cNvSpPr txBox="1"/>
          <p:nvPr/>
        </p:nvSpPr>
        <p:spPr>
          <a:xfrm>
            <a:off x="8954234" y="5637209"/>
            <a:ext cx="181171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 CƠ</a:t>
            </a:r>
          </a:p>
          <a:p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E1749DA-6024-A46C-4736-0257F18815C1}"/>
              </a:ext>
            </a:extLst>
          </p:cNvPr>
          <p:cNvSpPr/>
          <p:nvPr/>
        </p:nvSpPr>
        <p:spPr>
          <a:xfrm rot="2751591">
            <a:off x="7239465" y="702286"/>
            <a:ext cx="224945" cy="154126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56B11-8732-C62A-34F1-F7096610B7DC}"/>
              </a:ext>
            </a:extLst>
          </p:cNvPr>
          <p:cNvSpPr txBox="1"/>
          <p:nvPr/>
        </p:nvSpPr>
        <p:spPr>
          <a:xfrm>
            <a:off x="7833422" y="644796"/>
            <a:ext cx="153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TAY LÁI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1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45"/>
    </mc:Choice>
    <mc:Fallback xmlns=""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3" grpId="0" animBg="1"/>
      <p:bldP spid="6" grpId="0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nen5">
            <a:extLst>
              <a:ext uri="{FF2B5EF4-FFF2-40B4-BE49-F238E27FC236}">
                <a16:creationId xmlns:a16="http://schemas.microsoft.com/office/drawing/2014/main" id="{51AA6DB2-ADB3-65CE-3516-89A2BBED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53" y="0"/>
            <a:ext cx="12290475" cy="691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6999" y="1508339"/>
            <a:ext cx="70778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QUAN SÁT MÔ HÌNH NGÃ TƯ ĐƯỜNG PHỐ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8" descr="28644">
            <a:extLst>
              <a:ext uri="{FF2B5EF4-FFF2-40B4-BE49-F238E27FC236}">
                <a16:creationId xmlns:a16="http://schemas.microsoft.com/office/drawing/2014/main" id="{93122401-31DD-3517-03F1-1B5C45893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660">
            <a:extLst>
              <a:ext uri="{FF2B5EF4-FFF2-40B4-BE49-F238E27FC236}">
                <a16:creationId xmlns:a16="http://schemas.microsoft.com/office/drawing/2014/main" id="{96EE6C48-53A7-ADD1-05B0-288370C2F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00600"/>
            <a:ext cx="18288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82" y="30480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0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33CE-8B18-A745-E8A8-4D204664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ất liệu, màu, kích thước của biển số xe máy được quy định như thế nào?">
            <a:extLst>
              <a:ext uri="{FF2B5EF4-FFF2-40B4-BE49-F238E27FC236}">
                <a16:creationId xmlns:a16="http://schemas.microsoft.com/office/drawing/2014/main" id="{B69AE3E5-6198-6E7F-4C14-EF3F355B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10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6BB5342-7E55-7B4A-A618-BBF1E62D8372}"/>
              </a:ext>
            </a:extLst>
          </p:cNvPr>
          <p:cNvSpPr/>
          <p:nvPr/>
        </p:nvSpPr>
        <p:spPr>
          <a:xfrm rot="3559154">
            <a:off x="8505856" y="1239257"/>
            <a:ext cx="361648" cy="2339443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7746F-CF08-CA8D-9500-262B0C6BC859}"/>
              </a:ext>
            </a:extLst>
          </p:cNvPr>
          <p:cNvSpPr txBox="1"/>
          <p:nvPr/>
        </p:nvSpPr>
        <p:spPr>
          <a:xfrm>
            <a:off x="9572016" y="1477197"/>
            <a:ext cx="229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BIỂN SỐ XE</a:t>
            </a:r>
          </a:p>
        </p:txBody>
      </p:sp>
    </p:spTree>
    <p:extLst>
      <p:ext uri="{BB962C8B-B14F-4D97-AF65-F5344CB8AC3E}">
        <p14:creationId xmlns:p14="http://schemas.microsoft.com/office/powerpoint/2010/main" val="136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92FDA-F90B-8B75-0334-133D426BB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2B70A0FF-3A57-B80E-C8D4-0347C81F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95" y="0"/>
            <a:ext cx="10331003" cy="5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75D5A40-2415-5AF7-FD2C-563E84253218}"/>
              </a:ext>
            </a:extLst>
          </p:cNvPr>
          <p:cNvSpPr/>
          <p:nvPr/>
        </p:nvSpPr>
        <p:spPr>
          <a:xfrm rot="14387789">
            <a:off x="2895709" y="3724229"/>
            <a:ext cx="347700" cy="2022232"/>
          </a:xfrm>
          <a:prstGeom prst="downArrow">
            <a:avLst>
              <a:gd name="adj1" fmla="val 44086"/>
              <a:gd name="adj2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3586B-ED0B-5BD1-7C4F-DE7214B1CD64}"/>
              </a:ext>
            </a:extLst>
          </p:cNvPr>
          <p:cNvSpPr txBox="1"/>
          <p:nvPr/>
        </p:nvSpPr>
        <p:spPr>
          <a:xfrm>
            <a:off x="823484" y="5004130"/>
            <a:ext cx="1922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 mẫu xe máy số 110 phân khối giá rẻ nhất Việt Nam">
            <a:extLst>
              <a:ext uri="{FF2B5EF4-FFF2-40B4-BE49-F238E27FC236}">
                <a16:creationId xmlns:a16="http://schemas.microsoft.com/office/drawing/2014/main" id="{22E98978-29D7-3B47-AC9A-E2DFBD83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4" y="105291"/>
            <a:ext cx="5397255" cy="28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adea hạ giá loạt xe máy điện: nhiều trang bị an toàn, giá chỉ từ hơn 12  triệu đồng | websosanh.vn">
            <a:extLst>
              <a:ext uri="{FF2B5EF4-FFF2-40B4-BE49-F238E27FC236}">
                <a16:creationId xmlns:a16="http://schemas.microsoft.com/office/drawing/2014/main" id="{08962B34-8F8E-15D0-79E2-B46BE6B7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81" y="105291"/>
            <a:ext cx="5509055" cy="29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gười Mỹ chọn mô tô phân khối lớn như thế nào">
            <a:extLst>
              <a:ext uri="{FF2B5EF4-FFF2-40B4-BE49-F238E27FC236}">
                <a16:creationId xmlns:a16="http://schemas.microsoft.com/office/drawing/2014/main" id="{75E648EE-BDEC-7A29-13A6-268A6972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597728"/>
            <a:ext cx="5194545" cy="31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7A07AF4B-ADD8-6FCE-4216-963EA512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57" y="3334137"/>
            <a:ext cx="6102934" cy="35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DA63D-089A-9D1D-8EA9-590B8DA723A7}"/>
              </a:ext>
            </a:extLst>
          </p:cNvPr>
          <p:cNvSpPr txBox="1"/>
          <p:nvPr/>
        </p:nvSpPr>
        <p:spPr>
          <a:xfrm>
            <a:off x="4165228" y="18794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EE92C-9E91-5C24-7D36-ECB4A7DAB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A349C953-EB7A-26FA-C6D7-2487FF2A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3278221"/>
            <a:ext cx="5818155" cy="3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9A12754-E516-404C-6D77-4E8175013005}"/>
              </a:ext>
            </a:extLst>
          </p:cNvPr>
          <p:cNvSpPr/>
          <p:nvPr/>
        </p:nvSpPr>
        <p:spPr>
          <a:xfrm>
            <a:off x="3686782" y="1760707"/>
            <a:ext cx="5447489" cy="1371600"/>
          </a:xfrm>
          <a:prstGeom prst="wedgeEllipseCallout">
            <a:avLst>
              <a:gd name="adj1" fmla="val -29239"/>
              <a:gd name="adj2" fmla="val 1555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46036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94C65-3D1D-3D7F-D0BB-6F5831FD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 loại hệ thống làm mát động cơ trên xe máy | websosanh.vn">
            <a:extLst>
              <a:ext uri="{FF2B5EF4-FFF2-40B4-BE49-F238E27FC236}">
                <a16:creationId xmlns:a16="http://schemas.microsoft.com/office/drawing/2014/main" id="{4B0A9687-EB52-96D4-C304-63A627B6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26" y="0"/>
            <a:ext cx="5659669" cy="35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ổ xăng ra sao để tiết kiệm tiền khi giá nhiên liệu cao kỷ lục?">
            <a:extLst>
              <a:ext uri="{FF2B5EF4-FFF2-40B4-BE49-F238E27FC236}">
                <a16:creationId xmlns:a16="http://schemas.microsoft.com/office/drawing/2014/main" id="{E2BF1590-85D1-C215-AF50-8151591D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616"/>
            <a:ext cx="5018040" cy="30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uyện làm trạm sạc của các hãng xe điện Việt: VinFast mở 150.000 cổng sạc,  Dat Bike nhờ khách hàng... tự xây 80 điểm, Selex Motors khỏi cần xây trạm">
            <a:extLst>
              <a:ext uri="{FF2B5EF4-FFF2-40B4-BE49-F238E27FC236}">
                <a16:creationId xmlns:a16="http://schemas.microsoft.com/office/drawing/2014/main" id="{82DA1AFC-C825-DB02-6CCE-64DBE96B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96" y="3703532"/>
            <a:ext cx="5047148" cy="31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1A102-2DCC-0C91-5FC4-3E3F1DEBC7B4}"/>
              </a:ext>
            </a:extLst>
          </p:cNvPr>
          <p:cNvSpPr txBox="1"/>
          <p:nvPr/>
        </p:nvSpPr>
        <p:spPr>
          <a:xfrm>
            <a:off x="2882097" y="-34724"/>
            <a:ext cx="25555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73B58-D491-F389-E32D-1481AEE8EAF1}"/>
              </a:ext>
            </a:extLst>
          </p:cNvPr>
          <p:cNvSpPr txBox="1"/>
          <p:nvPr/>
        </p:nvSpPr>
        <p:spPr>
          <a:xfrm>
            <a:off x="5520361" y="5883001"/>
            <a:ext cx="115127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85DA58-9537-92E5-7BA8-8DD883F2A8C1}"/>
              </a:ext>
            </a:extLst>
          </p:cNvPr>
          <p:cNvCxnSpPr>
            <a:cxnSpLocks/>
          </p:cNvCxnSpPr>
          <p:nvPr/>
        </p:nvCxnSpPr>
        <p:spPr>
          <a:xfrm flipH="1" flipV="1">
            <a:off x="5116010" y="5280766"/>
            <a:ext cx="810228" cy="6022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0B545C-FB98-D68C-F878-2F2C0B4833E7}"/>
              </a:ext>
            </a:extLst>
          </p:cNvPr>
          <p:cNvCxnSpPr>
            <a:cxnSpLocks/>
            <a:endCxn id="1026" idx="1"/>
          </p:cNvCxnSpPr>
          <p:nvPr/>
        </p:nvCxnSpPr>
        <p:spPr>
          <a:xfrm flipV="1">
            <a:off x="6213675" y="5280766"/>
            <a:ext cx="763421" cy="6022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D9B45-F147-224A-5B3A-576EFF21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348ADFA6-4C1D-E19E-A871-0366C97E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3278221"/>
            <a:ext cx="5818155" cy="3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6E8744E-52FD-3B8C-9F40-186B17AEFA40}"/>
              </a:ext>
            </a:extLst>
          </p:cNvPr>
          <p:cNvSpPr/>
          <p:nvPr/>
        </p:nvSpPr>
        <p:spPr>
          <a:xfrm>
            <a:off x="3686782" y="1760707"/>
            <a:ext cx="5447489" cy="1371600"/>
          </a:xfrm>
          <a:prstGeom prst="wedgeEllipseCallout">
            <a:avLst>
              <a:gd name="adj1" fmla="val -29239"/>
              <a:gd name="adj2" fmla="val 15558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58602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ách bạn cách buộc dây chở hàng xe máy an toàn, hiệu quả">
            <a:extLst>
              <a:ext uri="{FF2B5EF4-FFF2-40B4-BE49-F238E27FC236}">
                <a16:creationId xmlns:a16="http://schemas.microsoft.com/office/drawing/2014/main" id="{18C3AC09-EF24-CDFB-65F8-04D0BAF1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" y="0"/>
            <a:ext cx="5836597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BA5FD-0483-A6E5-E03B-C7CE93864123}"/>
              </a:ext>
            </a:extLst>
          </p:cNvPr>
          <p:cNvSpPr txBox="1"/>
          <p:nvPr/>
        </p:nvSpPr>
        <p:spPr>
          <a:xfrm>
            <a:off x="1094796" y="4756825"/>
            <a:ext cx="3802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2100F-132F-7B88-4230-2FAEF5CC2CC4}"/>
              </a:ext>
            </a:extLst>
          </p:cNvPr>
          <p:cNvSpPr txBox="1"/>
          <p:nvPr/>
        </p:nvSpPr>
        <p:spPr>
          <a:xfrm>
            <a:off x="7087773" y="4756825"/>
            <a:ext cx="4009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1606B-EDFC-004C-CC7E-5634596CD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920864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6D7B4-1A78-4F2D-B9EE-8AEAFE547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9A2E6F7B-BFB1-9AEB-60A5-6A0653DC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3278221"/>
            <a:ext cx="5818155" cy="3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4D39F84-A43D-901F-0EC6-AA57E114990E}"/>
              </a:ext>
            </a:extLst>
          </p:cNvPr>
          <p:cNvSpPr/>
          <p:nvPr/>
        </p:nvSpPr>
        <p:spPr>
          <a:xfrm>
            <a:off x="3448243" y="1131370"/>
            <a:ext cx="5447489" cy="2146851"/>
          </a:xfrm>
          <a:prstGeom prst="wedgeEllipseCallout">
            <a:avLst>
              <a:gd name="adj1" fmla="val -28144"/>
              <a:gd name="adj2" fmla="val 1111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208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43B91-9E66-2E65-5BAF-81DBD28BC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uy Định Đội Mũ Bảo Hiểm Trẻ Em: Độ Tuổi Bắt Buộc - Chọn Trường Tốt Nhất">
            <a:extLst>
              <a:ext uri="{FF2B5EF4-FFF2-40B4-BE49-F238E27FC236}">
                <a16:creationId xmlns:a16="http://schemas.microsoft.com/office/drawing/2014/main" id="{DA4EA7DD-8484-6F3F-21C5-25A83AFA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468894" cy="4787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EBAB760A-E20F-B80C-7D60-5E8498F69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B33BCAD2-5C5F-B7C9-9F2D-7832E28D1C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 descr="Dạy trẻ kỹ năng an toàn khi ngồi trên xe máy- Lớp 4 tuổi- trường MN Yên Bài  B">
            <a:extLst>
              <a:ext uri="{FF2B5EF4-FFF2-40B4-BE49-F238E27FC236}">
                <a16:creationId xmlns:a16="http://schemas.microsoft.com/office/drawing/2014/main" id="{7C27238E-1C13-B1B3-577F-5ED7D1FB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83277"/>
            <a:ext cx="5638800" cy="44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438F1-7D73-49F4-90FD-7A1A8EC69240}"/>
              </a:ext>
            </a:extLst>
          </p:cNvPr>
          <p:cNvSpPr txBox="1"/>
          <p:nvPr/>
        </p:nvSpPr>
        <p:spPr>
          <a:xfrm>
            <a:off x="968336" y="4980561"/>
            <a:ext cx="376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4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73177-11C6-ED84-C3F8-7007FF6D0839}"/>
              </a:ext>
            </a:extLst>
          </p:cNvPr>
          <p:cNvSpPr txBox="1"/>
          <p:nvPr/>
        </p:nvSpPr>
        <p:spPr>
          <a:xfrm>
            <a:off x="6657754" y="1571576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6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C7902-3384-4894-87FE-67447712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2CA393C-C32A-98BE-1B3E-993A17C6605B}"/>
              </a:ext>
            </a:extLst>
          </p:cNvPr>
          <p:cNvSpPr/>
          <p:nvPr/>
        </p:nvSpPr>
        <p:spPr>
          <a:xfrm>
            <a:off x="3492818" y="1690254"/>
            <a:ext cx="5447489" cy="2005471"/>
          </a:xfrm>
          <a:prstGeom prst="wedgeEllipseCallout">
            <a:avLst>
              <a:gd name="adj1" fmla="val -2280"/>
              <a:gd name="adj2" fmla="val 4966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663CE58A-93C7-E022-CEE5-12EBF08CA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4026" y="3696061"/>
            <a:ext cx="2441937" cy="2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UONG ANH\hinhnen\hinhnen\131022khung-anh-xi-t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4035" y="1865244"/>
            <a:ext cx="512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n/>
                <a:solidFill>
                  <a:srgbClr val="FF0000"/>
                </a:solidFill>
              </a:rPr>
              <a:t>HĐ 2: TÌM HIỂU MỘT SỐ PTGT ĐƯỜNG BỘ 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05">
        <p:circle/>
      </p:transition>
    </mc:Choice>
    <mc:Fallback xmlns="">
      <p:transition spd="slow" advTm="6405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41D6-E86D-A035-08A8-BE417C7DF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4" descr="Kết quả hình ảnh cho xe ô tô con màu vàng">
            <a:extLst>
              <a:ext uri="{FF2B5EF4-FFF2-40B4-BE49-F238E27FC236}">
                <a16:creationId xmlns:a16="http://schemas.microsoft.com/office/drawing/2014/main" id="{B580973F-7AE2-2E01-52B4-6B6B3573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0" y="524133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CA0CC9-A553-9673-F722-121104BE4E0B}"/>
              </a:ext>
            </a:extLst>
          </p:cNvPr>
          <p:cNvSpPr/>
          <p:nvPr/>
        </p:nvSpPr>
        <p:spPr>
          <a:xfrm>
            <a:off x="3557060" y="5951135"/>
            <a:ext cx="4032610" cy="765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85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AA311-C37A-008D-BD29-3F7A0B38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4" descr="Kết quả hình ảnh cho xe ô tô con màu vàng">
            <a:extLst>
              <a:ext uri="{FF2B5EF4-FFF2-40B4-BE49-F238E27FC236}">
                <a16:creationId xmlns:a16="http://schemas.microsoft.com/office/drawing/2014/main" id="{2F405E54-CF6B-22EE-FEBD-FC16E379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2" y="741936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C7D02B8B-87E6-1E29-032D-9282F1982C0F}"/>
              </a:ext>
            </a:extLst>
          </p:cNvPr>
          <p:cNvSpPr/>
          <p:nvPr/>
        </p:nvSpPr>
        <p:spPr>
          <a:xfrm rot="20263292">
            <a:off x="2402798" y="1767000"/>
            <a:ext cx="305983" cy="14187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C668C-37FE-BAED-F805-9DD0DA9B639A}"/>
              </a:ext>
            </a:extLst>
          </p:cNvPr>
          <p:cNvSpPr txBox="1"/>
          <p:nvPr/>
        </p:nvSpPr>
        <p:spPr>
          <a:xfrm>
            <a:off x="1241497" y="1240606"/>
            <a:ext cx="164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71E6DBD-C6D6-4FD7-E2B9-112CF49EFB1E}"/>
              </a:ext>
            </a:extLst>
          </p:cNvPr>
          <p:cNvSpPr/>
          <p:nvPr/>
        </p:nvSpPr>
        <p:spPr>
          <a:xfrm rot="13713295">
            <a:off x="2758404" y="3803773"/>
            <a:ext cx="264259" cy="1966571"/>
          </a:xfrm>
          <a:prstGeom prst="downArrow">
            <a:avLst>
              <a:gd name="adj1" fmla="val 6171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93228-DF99-995B-FAC5-4C07CF873097}"/>
              </a:ext>
            </a:extLst>
          </p:cNvPr>
          <p:cNvSpPr txBox="1"/>
          <p:nvPr/>
        </p:nvSpPr>
        <p:spPr>
          <a:xfrm>
            <a:off x="652567" y="5275331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9BB1D12-0F4B-5C50-40F3-8EBE2B7F9DCC}"/>
              </a:ext>
            </a:extLst>
          </p:cNvPr>
          <p:cNvSpPr/>
          <p:nvPr/>
        </p:nvSpPr>
        <p:spPr>
          <a:xfrm rot="1346221">
            <a:off x="7314952" y="774952"/>
            <a:ext cx="264928" cy="189129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CDECF-5CBF-0F67-CBC8-F4D7E900AAB1}"/>
              </a:ext>
            </a:extLst>
          </p:cNvPr>
          <p:cNvSpPr txBox="1"/>
          <p:nvPr/>
        </p:nvSpPr>
        <p:spPr>
          <a:xfrm>
            <a:off x="7723691" y="322818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A7D0E9-97F2-35BF-13E7-1DD78A61C335}"/>
              </a:ext>
            </a:extLst>
          </p:cNvPr>
          <p:cNvSpPr/>
          <p:nvPr/>
        </p:nvSpPr>
        <p:spPr>
          <a:xfrm rot="8917214">
            <a:off x="6060651" y="5142850"/>
            <a:ext cx="313592" cy="961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0B940-44EE-86BE-37F4-73128DE53D6E}"/>
              </a:ext>
            </a:extLst>
          </p:cNvPr>
          <p:cNvSpPr txBox="1"/>
          <p:nvPr/>
        </p:nvSpPr>
        <p:spPr>
          <a:xfrm>
            <a:off x="6061783" y="5989522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3E8D1C4-608F-A5D6-AF9C-5DFA5ACD40ED}"/>
              </a:ext>
            </a:extLst>
          </p:cNvPr>
          <p:cNvSpPr/>
          <p:nvPr/>
        </p:nvSpPr>
        <p:spPr>
          <a:xfrm rot="18670122">
            <a:off x="4189472" y="792827"/>
            <a:ext cx="305983" cy="14187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5BFC4-7F0D-B666-7FA3-D12AA435BC6B}"/>
              </a:ext>
            </a:extLst>
          </p:cNvPr>
          <p:cNvSpPr txBox="1"/>
          <p:nvPr/>
        </p:nvSpPr>
        <p:spPr>
          <a:xfrm>
            <a:off x="9847814" y="4250951"/>
            <a:ext cx="1511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CỬA XE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64A39-E55B-991E-8D41-240CE571CB90}"/>
              </a:ext>
            </a:extLst>
          </p:cNvPr>
          <p:cNvSpPr txBox="1"/>
          <p:nvPr/>
        </p:nvSpPr>
        <p:spPr>
          <a:xfrm>
            <a:off x="2770705" y="426780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KÍNH XE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B7A79C2-1256-1352-2791-626C4ED9FAE8}"/>
              </a:ext>
            </a:extLst>
          </p:cNvPr>
          <p:cNvSpPr/>
          <p:nvPr/>
        </p:nvSpPr>
        <p:spPr>
          <a:xfrm rot="7060361">
            <a:off x="8817892" y="2179732"/>
            <a:ext cx="300929" cy="27720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E0B6-3EAC-0EDD-8541-A7BD5DEA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n số xe các tỉnh, thành phố ở Việt Nam mới nhất 2025">
            <a:extLst>
              <a:ext uri="{FF2B5EF4-FFF2-40B4-BE49-F238E27FC236}">
                <a16:creationId xmlns:a16="http://schemas.microsoft.com/office/drawing/2014/main" id="{7966A926-BEDD-3C35-63A3-84683DADA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114D185-C42D-860F-C587-143214C89ECC}"/>
              </a:ext>
            </a:extLst>
          </p:cNvPr>
          <p:cNvSpPr/>
          <p:nvPr/>
        </p:nvSpPr>
        <p:spPr>
          <a:xfrm>
            <a:off x="3563991" y="428263"/>
            <a:ext cx="5383240" cy="1718588"/>
          </a:xfrm>
          <a:prstGeom prst="wedgeEllipseCallout">
            <a:avLst>
              <a:gd name="adj1" fmla="val -27507"/>
              <a:gd name="adj2" fmla="val 12127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SỐ XE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7D1FF49-AC8F-6FB7-FD45-CFEAEE3490F3}"/>
              </a:ext>
            </a:extLst>
          </p:cNvPr>
          <p:cNvSpPr/>
          <p:nvPr/>
        </p:nvSpPr>
        <p:spPr>
          <a:xfrm>
            <a:off x="8027959" y="0"/>
            <a:ext cx="4080913" cy="1718588"/>
          </a:xfrm>
          <a:prstGeom prst="wedgeEllipseCallout">
            <a:avLst>
              <a:gd name="adj1" fmla="val -55130"/>
              <a:gd name="adj2" fmla="val 107963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 </a:t>
            </a:r>
          </a:p>
        </p:txBody>
      </p:sp>
    </p:spTree>
    <p:extLst>
      <p:ext uri="{BB962C8B-B14F-4D97-AF65-F5344CB8AC3E}">
        <p14:creationId xmlns:p14="http://schemas.microsoft.com/office/powerpoint/2010/main" val="37013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B5B08-F6DA-44FC-5AB3-14111E0F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ướng dẫn cách cầm vô lăng chuẩn, đảm bảo an toàn khi lái xe">
            <a:extLst>
              <a:ext uri="{FF2B5EF4-FFF2-40B4-BE49-F238E27FC236}">
                <a16:creationId xmlns:a16="http://schemas.microsoft.com/office/drawing/2014/main" id="{A616A1B3-6A7B-8E2D-5063-88574659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17"/>
            <a:ext cx="9209909" cy="58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23CD118-26F5-E620-B755-8F8D72966B29}"/>
              </a:ext>
            </a:extLst>
          </p:cNvPr>
          <p:cNvSpPr/>
          <p:nvPr/>
        </p:nvSpPr>
        <p:spPr>
          <a:xfrm>
            <a:off x="6518289" y="138896"/>
            <a:ext cx="5383240" cy="1718588"/>
          </a:xfrm>
          <a:prstGeom prst="wedgeEllipseCallout">
            <a:avLst>
              <a:gd name="adj1" fmla="val -48363"/>
              <a:gd name="adj2" fmla="val 70764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 LĂNG</a:t>
            </a:r>
          </a:p>
        </p:txBody>
      </p:sp>
    </p:spTree>
    <p:extLst>
      <p:ext uri="{BB962C8B-B14F-4D97-AF65-F5344CB8AC3E}">
        <p14:creationId xmlns:p14="http://schemas.microsoft.com/office/powerpoint/2010/main" val="4091681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3F505-E1B6-3826-0FD6-A70051D0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ị trí ngồi trên các loại xe ô tô an toàn mà bạn nên biết">
            <a:extLst>
              <a:ext uri="{FF2B5EF4-FFF2-40B4-BE49-F238E27FC236}">
                <a16:creationId xmlns:a16="http://schemas.microsoft.com/office/drawing/2014/main" id="{47352A23-44E2-859A-9E3C-9477F747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862149"/>
            <a:ext cx="11251474" cy="59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51DE918-CFC3-3344-F610-9C41A6A645A4}"/>
              </a:ext>
            </a:extLst>
          </p:cNvPr>
          <p:cNvSpPr/>
          <p:nvPr/>
        </p:nvSpPr>
        <p:spPr>
          <a:xfrm>
            <a:off x="3590117" y="180069"/>
            <a:ext cx="5383240" cy="1718588"/>
          </a:xfrm>
          <a:prstGeom prst="wedgeEllipseCallout">
            <a:avLst>
              <a:gd name="adj1" fmla="val -44008"/>
              <a:gd name="adj2" fmla="val 14103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1A2F7-5FF6-66DE-4D19-16A5E77D2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D20BC87-D855-041A-9AA9-F668966E5818}"/>
              </a:ext>
            </a:extLst>
          </p:cNvPr>
          <p:cNvSpPr/>
          <p:nvPr/>
        </p:nvSpPr>
        <p:spPr>
          <a:xfrm>
            <a:off x="3555135" y="0"/>
            <a:ext cx="5447489" cy="2146851"/>
          </a:xfrm>
          <a:prstGeom prst="wedgeEllipseCallout">
            <a:avLst>
              <a:gd name="adj1" fmla="val -5363"/>
              <a:gd name="adj2" fmla="val 14159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Ảnh 4" descr="Kết quả hình ảnh cho xe ô tô con màu vàng">
            <a:extLst>
              <a:ext uri="{FF2B5EF4-FFF2-40B4-BE49-F238E27FC236}">
                <a16:creationId xmlns:a16="http://schemas.microsoft.com/office/drawing/2014/main" id="{27D5FF7F-5516-5CE9-40E1-4A24BC30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03" y="4199573"/>
            <a:ext cx="4320357" cy="26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5D14A-5E40-0EC5-9EF0-AB0834C1C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B5D1475-A6FA-D0D2-550C-EEF0E5ABCB1E}"/>
              </a:ext>
            </a:extLst>
          </p:cNvPr>
          <p:cNvSpPr/>
          <p:nvPr/>
        </p:nvSpPr>
        <p:spPr>
          <a:xfrm>
            <a:off x="3555135" y="0"/>
            <a:ext cx="5447489" cy="2146851"/>
          </a:xfrm>
          <a:prstGeom prst="wedgeEllipseCallout">
            <a:avLst>
              <a:gd name="adj1" fmla="val -5363"/>
              <a:gd name="adj2" fmla="val 14159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GD: Khi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Ảnh 4" descr="Kết quả hình ảnh cho xe ô tô con màu vàng">
            <a:extLst>
              <a:ext uri="{FF2B5EF4-FFF2-40B4-BE49-F238E27FC236}">
                <a16:creationId xmlns:a16="http://schemas.microsoft.com/office/drawing/2014/main" id="{FAB89218-7991-5BD6-692B-82FE5C8F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03" y="4199573"/>
            <a:ext cx="4320357" cy="26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3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99715-E47C-237F-112C-A03EE8C8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7E1B8FC5-B1E6-B91A-1EA2-31108B50D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DB9F03FB-703A-B8E4-DA78-E146870E48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DA7BE-3667-7168-6D3F-857855002497}"/>
              </a:ext>
            </a:extLst>
          </p:cNvPr>
          <p:cNvSpPr txBox="1"/>
          <p:nvPr/>
        </p:nvSpPr>
        <p:spPr>
          <a:xfrm>
            <a:off x="968336" y="4980561"/>
            <a:ext cx="39071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7C227-BBDB-CFEE-8EBE-8B366C1E88D0}"/>
              </a:ext>
            </a:extLst>
          </p:cNvPr>
          <p:cNvSpPr txBox="1"/>
          <p:nvPr/>
        </p:nvSpPr>
        <p:spPr>
          <a:xfrm>
            <a:off x="6783770" y="1115790"/>
            <a:ext cx="5282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36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36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ục CSGT giải đáp về quy định ô tô chở trẻ dưới 10 tuổi phải có ghế trẻ em">
            <a:extLst>
              <a:ext uri="{FF2B5EF4-FFF2-40B4-BE49-F238E27FC236}">
                <a16:creationId xmlns:a16="http://schemas.microsoft.com/office/drawing/2014/main" id="{79FABCEB-D1B7-718F-E7DF-12709557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6132" cy="498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BÀI TUYÊN TRUYỀN VỀ AN TOÀN GIAO THÔNG CHO TRẺ MẦM NON">
            <a:extLst>
              <a:ext uri="{FF2B5EF4-FFF2-40B4-BE49-F238E27FC236}">
                <a16:creationId xmlns:a16="http://schemas.microsoft.com/office/drawing/2014/main" id="{E35B5052-0811-FF31-253B-65D2E412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54" y="2403566"/>
            <a:ext cx="5534246" cy="445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9553ED-7D0E-4AD5-CE77-8548F72CF1EE}"/>
              </a:ext>
            </a:extLst>
          </p:cNvPr>
          <p:cNvCxnSpPr>
            <a:cxnSpLocks/>
          </p:cNvCxnSpPr>
          <p:nvPr/>
        </p:nvCxnSpPr>
        <p:spPr>
          <a:xfrm>
            <a:off x="10254343" y="3581400"/>
            <a:ext cx="1619794" cy="2074817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5F9C23-E946-FFC5-8590-5C1B4E2EC82B}"/>
              </a:ext>
            </a:extLst>
          </p:cNvPr>
          <p:cNvCxnSpPr>
            <a:cxnSpLocks/>
          </p:cNvCxnSpPr>
          <p:nvPr/>
        </p:nvCxnSpPr>
        <p:spPr>
          <a:xfrm flipV="1">
            <a:off x="10267406" y="3733800"/>
            <a:ext cx="1820040" cy="1552624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e Đạp Phổ Thông Action 24 Inch">
            <a:extLst>
              <a:ext uri="{FF2B5EF4-FFF2-40B4-BE49-F238E27FC236}">
                <a16:creationId xmlns:a16="http://schemas.microsoft.com/office/drawing/2014/main" id="{76206963-B95C-E630-D0C6-437F84BA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9" y="328333"/>
            <a:ext cx="5005641" cy="33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e Máy Honda LEAD 125cc 2025 - Phiên Bản Cao Cấp - hoangvietmotors">
            <a:extLst>
              <a:ext uri="{FF2B5EF4-FFF2-40B4-BE49-F238E27FC236}">
                <a16:creationId xmlns:a16="http://schemas.microsoft.com/office/drawing/2014/main" id="{D7F23F75-DC12-B7C9-BB48-04F66545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79" y="328332"/>
            <a:ext cx="5881222" cy="30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̉nh 4" descr="Kết quả hình ảnh cho xe ô tô con màu vàng">
            <a:extLst>
              <a:ext uri="{FF2B5EF4-FFF2-40B4-BE49-F238E27FC236}">
                <a16:creationId xmlns:a16="http://schemas.microsoft.com/office/drawing/2014/main" id="{6919AC33-9D05-CAEB-ABB8-920FA6D1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91" y="3429000"/>
            <a:ext cx="5493784" cy="33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33D83D-F960-1C9A-83EC-5FEDA7683634}"/>
              </a:ext>
            </a:extLst>
          </p:cNvPr>
          <p:cNvSpPr txBox="1"/>
          <p:nvPr/>
        </p:nvSpPr>
        <p:spPr>
          <a:xfrm>
            <a:off x="4470249" y="48533"/>
            <a:ext cx="436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559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ân loại phương tiện giao thông đường bộ từ 01/01/2025">
            <a:extLst>
              <a:ext uri="{FF2B5EF4-FFF2-40B4-BE49-F238E27FC236}">
                <a16:creationId xmlns:a16="http://schemas.microsoft.com/office/drawing/2014/main" id="{F93CF169-35E8-DEB8-CE47-B9227658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66675"/>
            <a:ext cx="1197292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13F5E-0A15-9795-99F0-7274801474B4}"/>
              </a:ext>
            </a:extLst>
          </p:cNvPr>
          <p:cNvSpPr txBox="1"/>
          <p:nvPr/>
        </p:nvSpPr>
        <p:spPr>
          <a:xfrm>
            <a:off x="2590800" y="6267450"/>
            <a:ext cx="7471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33D1A-9D22-437F-D6A8-2CD5D8C3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BAF508-B9DB-71E2-057E-D8BA4054A73F}"/>
              </a:ext>
            </a:extLst>
          </p:cNvPr>
          <p:cNvSpPr txBox="1"/>
          <p:nvPr/>
        </p:nvSpPr>
        <p:spPr>
          <a:xfrm>
            <a:off x="4897394" y="5820032"/>
            <a:ext cx="29903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46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0077-1C83-878B-13EE-ED6CA8CB7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4BABC5-F1F8-5D50-8372-DDEDF19E2049}"/>
              </a:ext>
            </a:extLst>
          </p:cNvPr>
          <p:cNvSpPr txBox="1"/>
          <p:nvPr/>
        </p:nvSpPr>
        <p:spPr>
          <a:xfrm>
            <a:off x="3952875" y="6134100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Cách đi ngã tư đèn xanh đèn đỏ đúng luật giao thông">
            <a:extLst>
              <a:ext uri="{FF2B5EF4-FFF2-40B4-BE49-F238E27FC236}">
                <a16:creationId xmlns:a16="http://schemas.microsoft.com/office/drawing/2014/main" id="{EDF75898-3D62-79F8-F9B2-ACFC3B7B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777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DFB0B-777E-5708-6E77-99BF38C8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188041-F99C-4D18-24C0-58B5CFA02855}"/>
              </a:ext>
            </a:extLst>
          </p:cNvPr>
          <p:cNvSpPr txBox="1"/>
          <p:nvPr/>
        </p:nvSpPr>
        <p:spPr>
          <a:xfrm>
            <a:off x="2190750" y="2371725"/>
            <a:ext cx="7985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0C87-5668-44D3-0980-B956411E74B4}"/>
              </a:ext>
            </a:extLst>
          </p:cNvPr>
          <p:cNvSpPr txBox="1"/>
          <p:nvPr/>
        </p:nvSpPr>
        <p:spPr>
          <a:xfrm>
            <a:off x="2257425" y="3162300"/>
            <a:ext cx="79855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39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235F-C65A-9371-7EBD-4CCD37C5E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e máy dừng 'thẳng như kẻ chỉ' chờ đèn đỏ ở TPHCM">
            <a:extLst>
              <a:ext uri="{FF2B5EF4-FFF2-40B4-BE49-F238E27FC236}">
                <a16:creationId xmlns:a16="http://schemas.microsoft.com/office/drawing/2014/main" id="{2D1FBFA2-7CD1-75AA-E404-8DC3E93A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" y="0"/>
            <a:ext cx="12025758" cy="61912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FF148-7EED-506F-6911-44A1F55990E6}"/>
              </a:ext>
            </a:extLst>
          </p:cNvPr>
          <p:cNvSpPr txBox="1"/>
          <p:nvPr/>
        </p:nvSpPr>
        <p:spPr>
          <a:xfrm>
            <a:off x="1333500" y="6191250"/>
            <a:ext cx="10389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AF71B-F714-30BC-447B-4E02B5E8EDE7}"/>
              </a:ext>
            </a:extLst>
          </p:cNvPr>
          <p:cNvSpPr/>
          <p:nvPr/>
        </p:nvSpPr>
        <p:spPr>
          <a:xfrm>
            <a:off x="3448050" y="399097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491C15-38DD-5B4F-7984-7D1AA1F8F551}"/>
              </a:ext>
            </a:extLst>
          </p:cNvPr>
          <p:cNvSpPr/>
          <p:nvPr/>
        </p:nvSpPr>
        <p:spPr>
          <a:xfrm>
            <a:off x="3448050" y="407670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AD9247-187C-77A2-815E-CA0833FFCE71}"/>
              </a:ext>
            </a:extLst>
          </p:cNvPr>
          <p:cNvSpPr/>
          <p:nvPr/>
        </p:nvSpPr>
        <p:spPr>
          <a:xfrm>
            <a:off x="2124075" y="385762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CB92ED-1D2C-BDE9-B9AD-184524104E0E}"/>
              </a:ext>
            </a:extLst>
          </p:cNvPr>
          <p:cNvSpPr/>
          <p:nvPr/>
        </p:nvSpPr>
        <p:spPr>
          <a:xfrm>
            <a:off x="2913507" y="3524250"/>
            <a:ext cx="1377696" cy="1904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FDE116C-60E4-D2F0-14EC-32ED8BAA4A34}"/>
              </a:ext>
            </a:extLst>
          </p:cNvPr>
          <p:cNvSpPr/>
          <p:nvPr/>
        </p:nvSpPr>
        <p:spPr>
          <a:xfrm rot="15887788">
            <a:off x="6098833" y="528706"/>
            <a:ext cx="121604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4B37-C250-EC86-CB58-BD4CE3D32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e Đạp Phổ Thông Action 24 Inch">
            <a:extLst>
              <a:ext uri="{FF2B5EF4-FFF2-40B4-BE49-F238E27FC236}">
                <a16:creationId xmlns:a16="http://schemas.microsoft.com/office/drawing/2014/main" id="{20506DEE-7F35-5EA7-CCF4-86F75FAF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5" y="328333"/>
            <a:ext cx="5005641" cy="33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̉nh 4" descr="Kết quả hình ảnh cho xe ô tô con màu vàng">
            <a:extLst>
              <a:ext uri="{FF2B5EF4-FFF2-40B4-BE49-F238E27FC236}">
                <a16:creationId xmlns:a16="http://schemas.microsoft.com/office/drawing/2014/main" id="{1EB26C73-9103-6A2D-C396-BC6A8459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75" y="3477533"/>
            <a:ext cx="5493784" cy="33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23274-526B-C692-B888-1DE391479BEA}"/>
              </a:ext>
            </a:extLst>
          </p:cNvPr>
          <p:cNvSpPr txBox="1"/>
          <p:nvPr/>
        </p:nvSpPr>
        <p:spPr>
          <a:xfrm>
            <a:off x="2641449" y="41302"/>
            <a:ext cx="436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?</a:t>
            </a:r>
          </a:p>
        </p:txBody>
      </p:sp>
      <p:pic>
        <p:nvPicPr>
          <p:cNvPr id="2" name="Picture 2" descr="Xe máy: Cập nhật các loại xe và bảng giá xe mới 12/2025">
            <a:extLst>
              <a:ext uri="{FF2B5EF4-FFF2-40B4-BE49-F238E27FC236}">
                <a16:creationId xmlns:a16="http://schemas.microsoft.com/office/drawing/2014/main" id="{37795B08-84B4-84CC-D009-8342F53F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46" y="330602"/>
            <a:ext cx="5917859" cy="3328796"/>
          </a:xfrm>
          <a:prstGeom prst="rect">
            <a:avLst/>
          </a:prstGeom>
          <a:noFill/>
          <a:ln>
            <a:gradFill flip="none" rotWithShape="1">
              <a:gsLst>
                <a:gs pos="15000">
                  <a:srgbClr val="D1DCF0"/>
                </a:gs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40343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1950F-F29F-3131-BE8A-7309666C2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e Đạp Phổ Thông Action 24 Inch">
            <a:extLst>
              <a:ext uri="{FF2B5EF4-FFF2-40B4-BE49-F238E27FC236}">
                <a16:creationId xmlns:a16="http://schemas.microsoft.com/office/drawing/2014/main" id="{A1FED6E5-13F3-35A5-6A3B-41E29C4A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64" y="1537086"/>
            <a:ext cx="6193536" cy="35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89DCD-9ABE-731D-FED4-FFA56E3E7FC7}"/>
              </a:ext>
            </a:extLst>
          </p:cNvPr>
          <p:cNvSpPr txBox="1"/>
          <p:nvPr/>
        </p:nvSpPr>
        <p:spPr>
          <a:xfrm>
            <a:off x="4470249" y="48533"/>
            <a:ext cx="436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 SÁNH XE ĐẠP, XE MÁY  ?</a:t>
            </a:r>
          </a:p>
        </p:txBody>
      </p:sp>
      <p:pic>
        <p:nvPicPr>
          <p:cNvPr id="2" name="Picture 2" descr="Xe máy: Cập nhật các loại xe và bảng giá xe mới 12/2025">
            <a:extLst>
              <a:ext uri="{FF2B5EF4-FFF2-40B4-BE49-F238E27FC236}">
                <a16:creationId xmlns:a16="http://schemas.microsoft.com/office/drawing/2014/main" id="{4F7B812A-7A7D-20A2-7F84-B5FA48136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9658"/>
            <a:ext cx="6096000" cy="3328796"/>
          </a:xfrm>
          <a:prstGeom prst="rect">
            <a:avLst/>
          </a:prstGeom>
          <a:noFill/>
          <a:ln>
            <a:gradFill flip="none" rotWithShape="1">
              <a:gsLst>
                <a:gs pos="15000">
                  <a:srgbClr val="D1DCF0"/>
                </a:gs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693013-02AA-D1C4-A153-4FFF1A85A27B}"/>
              </a:ext>
            </a:extLst>
          </p:cNvPr>
          <p:cNvSpPr/>
          <p:nvPr/>
        </p:nvSpPr>
        <p:spPr>
          <a:xfrm>
            <a:off x="2999232" y="1463040"/>
            <a:ext cx="1377696" cy="1098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F04727-CA66-37AD-4FF0-24D9393A2894}"/>
              </a:ext>
            </a:extLst>
          </p:cNvPr>
          <p:cNvSpPr/>
          <p:nvPr/>
        </p:nvSpPr>
        <p:spPr>
          <a:xfrm>
            <a:off x="8644128" y="1572928"/>
            <a:ext cx="1426464" cy="71916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555DF1-96F4-2AF0-4587-BFDC93F0596A}"/>
              </a:ext>
            </a:extLst>
          </p:cNvPr>
          <p:cNvSpPr/>
          <p:nvPr/>
        </p:nvSpPr>
        <p:spPr>
          <a:xfrm>
            <a:off x="6412992" y="2851488"/>
            <a:ext cx="2231136" cy="17144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28EAE7-4A90-448D-5500-A6B4664630F2}"/>
              </a:ext>
            </a:extLst>
          </p:cNvPr>
          <p:cNvSpPr/>
          <p:nvPr/>
        </p:nvSpPr>
        <p:spPr>
          <a:xfrm>
            <a:off x="1621536" y="2071868"/>
            <a:ext cx="1377696" cy="9633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8EFA2E-218C-4241-39DD-E0990FF7E9B3}"/>
              </a:ext>
            </a:extLst>
          </p:cNvPr>
          <p:cNvSpPr/>
          <p:nvPr/>
        </p:nvSpPr>
        <p:spPr>
          <a:xfrm>
            <a:off x="2465832" y="3570351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8A3D83-EEC4-53C4-3E5A-D38920C9816F}"/>
              </a:ext>
            </a:extLst>
          </p:cNvPr>
          <p:cNvSpPr/>
          <p:nvPr/>
        </p:nvSpPr>
        <p:spPr>
          <a:xfrm>
            <a:off x="9003792" y="730404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415776-D900-20B2-C1E7-0FBD3F087887}"/>
              </a:ext>
            </a:extLst>
          </p:cNvPr>
          <p:cNvSpPr/>
          <p:nvPr/>
        </p:nvSpPr>
        <p:spPr>
          <a:xfrm>
            <a:off x="3384795" y="3006776"/>
            <a:ext cx="2523743" cy="180441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FE3AAC-E54F-566F-BBC6-4A988FD41D8D}"/>
              </a:ext>
            </a:extLst>
          </p:cNvPr>
          <p:cNvSpPr/>
          <p:nvPr/>
        </p:nvSpPr>
        <p:spPr>
          <a:xfrm>
            <a:off x="8831590" y="1892454"/>
            <a:ext cx="2523743" cy="12043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50" name="Picture 2" descr="Xe đạp học sinh: Người bạn đồng hành trên con đường đến trường">
            <a:extLst>
              <a:ext uri="{FF2B5EF4-FFF2-40B4-BE49-F238E27FC236}">
                <a16:creationId xmlns:a16="http://schemas.microsoft.com/office/drawing/2014/main" id="{EDFA9F4E-EDFA-2532-B8C4-BDE7E524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81" y="4985519"/>
            <a:ext cx="2771647" cy="18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a hậu H'Hen Niê mặc áo dài vàng, rạng rỡ chạy xe máy trên đường phố">
            <a:extLst>
              <a:ext uri="{FF2B5EF4-FFF2-40B4-BE49-F238E27FC236}">
                <a16:creationId xmlns:a16="http://schemas.microsoft.com/office/drawing/2014/main" id="{45AECF86-8AB6-F59A-F98D-50FFD750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07" y="4965947"/>
            <a:ext cx="2805441" cy="18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8A7C20D-B621-BD5E-7415-727C72974E5D}"/>
              </a:ext>
            </a:extLst>
          </p:cNvPr>
          <p:cNvSpPr/>
          <p:nvPr/>
        </p:nvSpPr>
        <p:spPr>
          <a:xfrm>
            <a:off x="89926" y="2903692"/>
            <a:ext cx="2523743" cy="180441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7889846-BCD1-B4AE-DD45-32CE82595C50}"/>
              </a:ext>
            </a:extLst>
          </p:cNvPr>
          <p:cNvSpPr/>
          <p:nvPr/>
        </p:nvSpPr>
        <p:spPr>
          <a:xfrm>
            <a:off x="9832553" y="2903692"/>
            <a:ext cx="1941113" cy="133858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2" descr="Lợi ích sức khỏe của việc đạp xe thường xuyên | Báo Dân trí">
            <a:extLst>
              <a:ext uri="{FF2B5EF4-FFF2-40B4-BE49-F238E27FC236}">
                <a16:creationId xmlns:a16="http://schemas.microsoft.com/office/drawing/2014/main" id="{6CEB5534-E588-6B84-CFC6-E9461128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5969"/>
            <a:ext cx="2818537" cy="1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4 loại hệ thống làm mát động cơ trên xe máy | websosanh.vn">
            <a:extLst>
              <a:ext uri="{FF2B5EF4-FFF2-40B4-BE49-F238E27FC236}">
                <a16:creationId xmlns:a16="http://schemas.microsoft.com/office/drawing/2014/main" id="{D6680A72-3A80-AFAC-B5CC-F6A536B3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936" y="4694413"/>
            <a:ext cx="3421138" cy="21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8E7B-EC53-4D69-6A9E-FB0CCDFC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B85EA9-A3C9-7BE2-F8A4-57187C581573}"/>
              </a:ext>
            </a:extLst>
          </p:cNvPr>
          <p:cNvSpPr txBox="1"/>
          <p:nvPr/>
        </p:nvSpPr>
        <p:spPr>
          <a:xfrm>
            <a:off x="1153469" y="97430"/>
            <a:ext cx="968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Các bộ phận của xe ô tô tải và chức năng của chúng">
            <a:extLst>
              <a:ext uri="{FF2B5EF4-FFF2-40B4-BE49-F238E27FC236}">
                <a16:creationId xmlns:a16="http://schemas.microsoft.com/office/drawing/2014/main" id="{012E17F6-1425-2863-37BB-E9390B77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0" y="4187459"/>
            <a:ext cx="4143946" cy="266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Xe khách Hyundai từ 16 đến 47 chỗ giá tốt">
            <a:extLst>
              <a:ext uri="{FF2B5EF4-FFF2-40B4-BE49-F238E27FC236}">
                <a16:creationId xmlns:a16="http://schemas.microsoft.com/office/drawing/2014/main" id="{81A90513-0DA1-99AF-498A-22A87D08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31" y="4052094"/>
            <a:ext cx="4590495" cy="27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Giá lăn bánh xe cứu thương Hyundai Staria mới nhất – HYUNDAI TRƯỜNG CHINH">
            <a:extLst>
              <a:ext uri="{FF2B5EF4-FFF2-40B4-BE49-F238E27FC236}">
                <a16:creationId xmlns:a16="http://schemas.microsoft.com/office/drawing/2014/main" id="{0865E06E-9042-9248-2FE9-5D73AB55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0" y="1478983"/>
            <a:ext cx="4364887" cy="261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XE XÍCH LÔ TRẺ EM 95%">
            <a:extLst>
              <a:ext uri="{FF2B5EF4-FFF2-40B4-BE49-F238E27FC236}">
                <a16:creationId xmlns:a16="http://schemas.microsoft.com/office/drawing/2014/main" id="{F3F4075D-5A95-CEF5-9B3C-8AA30EE0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31" y="743761"/>
            <a:ext cx="4472205" cy="335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0B2A8-C38C-AC0D-506A-DAEF81BD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7CB015-3DCC-9481-0964-B0787A4ED5E3}"/>
              </a:ext>
            </a:extLst>
          </p:cNvPr>
          <p:cNvSpPr txBox="1"/>
          <p:nvPr/>
        </p:nvSpPr>
        <p:spPr>
          <a:xfrm>
            <a:off x="1153469" y="97430"/>
            <a:ext cx="968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Xe cứu hỏa – Hino FC9JESA SECi">
            <a:extLst>
              <a:ext uri="{FF2B5EF4-FFF2-40B4-BE49-F238E27FC236}">
                <a16:creationId xmlns:a16="http://schemas.microsoft.com/office/drawing/2014/main" id="{5BCC84D6-7C52-B2A9-77F8-30484708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69" y="1056870"/>
            <a:ext cx="5584731" cy="28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F7C9E32D-E4AC-71B5-7ADA-A620CA34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1" y="743761"/>
            <a:ext cx="5274081" cy="395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Lu rung 1 bánh thép 11 tấn: SV521DH/TH">
            <a:extLst>
              <a:ext uri="{FF2B5EF4-FFF2-40B4-BE49-F238E27FC236}">
                <a16:creationId xmlns:a16="http://schemas.microsoft.com/office/drawing/2014/main" id="{7C85EAA0-1088-1840-B268-63BEF3FE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3" y="3782386"/>
            <a:ext cx="4693904" cy="31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43D20-EE5A-ECC6-438C-127412F2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B06C7-473D-F968-A14A-2736DFE9D893}"/>
              </a:ext>
            </a:extLst>
          </p:cNvPr>
          <p:cNvSpPr txBox="1"/>
          <p:nvPr/>
        </p:nvSpPr>
        <p:spPr>
          <a:xfrm>
            <a:off x="3317966" y="287383"/>
            <a:ext cx="604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 ĐÚNG BẾN</a:t>
            </a:r>
          </a:p>
        </p:txBody>
      </p:sp>
      <p:pic>
        <p:nvPicPr>
          <p:cNvPr id="3" name="Cô Dạy Bé Bài Học Giao Thông (1)">
            <a:hlinkClick r:id="" action="ppaction://media"/>
            <a:extLst>
              <a:ext uri="{FF2B5EF4-FFF2-40B4-BE49-F238E27FC236}">
                <a16:creationId xmlns:a16="http://schemas.microsoft.com/office/drawing/2014/main" id="{71FBF631-DA7A-63EA-DF64-9C1F8A296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0512" y="2169303"/>
            <a:ext cx="1804143" cy="180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43D20-EE5A-ECC6-438C-127412F2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B06C7-473D-F968-A14A-2736DFE9D893}"/>
              </a:ext>
            </a:extLst>
          </p:cNvPr>
          <p:cNvSpPr txBox="1"/>
          <p:nvPr/>
        </p:nvSpPr>
        <p:spPr>
          <a:xfrm>
            <a:off x="3317966" y="287383"/>
            <a:ext cx="604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 ĐÚNG BẾN</a:t>
            </a:r>
          </a:p>
        </p:txBody>
      </p:sp>
      <p:pic>
        <p:nvPicPr>
          <p:cNvPr id="4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id="{55A9E353-A7EC-7D1C-6C30-E4CD506F7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2817" y="2188758"/>
            <a:ext cx="3774332" cy="2451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9854E-9414-BE31-19B3-DEE7DDFC4CA9}"/>
              </a:ext>
            </a:extLst>
          </p:cNvPr>
          <p:cNvSpPr txBox="1"/>
          <p:nvPr/>
        </p:nvSpPr>
        <p:spPr>
          <a:xfrm>
            <a:off x="2825931" y="130350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BH 2</a:t>
            </a:r>
          </a:p>
        </p:txBody>
      </p:sp>
    </p:spTree>
    <p:extLst>
      <p:ext uri="{BB962C8B-B14F-4D97-AF65-F5344CB8AC3E}">
        <p14:creationId xmlns:p14="http://schemas.microsoft.com/office/powerpoint/2010/main" val="13769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3CCBA-C2D2-F00B-A527-20B5B79A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Down 3">
            <a:extLst>
              <a:ext uri="{FF2B5EF4-FFF2-40B4-BE49-F238E27FC236}">
                <a16:creationId xmlns:a16="http://schemas.microsoft.com/office/drawing/2014/main" id="{79EF8CEF-2F5E-C0C3-990A-B59E61B0F50D}"/>
              </a:ext>
            </a:extLst>
          </p:cNvPr>
          <p:cNvSpPr/>
          <p:nvPr/>
        </p:nvSpPr>
        <p:spPr>
          <a:xfrm rot="3915288">
            <a:off x="8525431" y="278491"/>
            <a:ext cx="164162" cy="152960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712E99D-0271-4931-94BE-013B6E2471D8}"/>
              </a:ext>
            </a:extLst>
          </p:cNvPr>
          <p:cNvSpPr/>
          <p:nvPr/>
        </p:nvSpPr>
        <p:spPr>
          <a:xfrm rot="3427591">
            <a:off x="10459577" y="1397942"/>
            <a:ext cx="176047" cy="83048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7E3C0E0-CA93-C37D-421C-FB096C7FD38B}"/>
              </a:ext>
            </a:extLst>
          </p:cNvPr>
          <p:cNvSpPr/>
          <p:nvPr/>
        </p:nvSpPr>
        <p:spPr>
          <a:xfrm>
            <a:off x="6577913" y="2718486"/>
            <a:ext cx="181233" cy="117199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135021A-51CF-822A-6274-DC7677A1E7FA}"/>
              </a:ext>
            </a:extLst>
          </p:cNvPr>
          <p:cNvSpPr/>
          <p:nvPr/>
        </p:nvSpPr>
        <p:spPr>
          <a:xfrm rot="17711711">
            <a:off x="3451153" y="366738"/>
            <a:ext cx="222139" cy="132623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2599346-61F3-DBD1-EB37-ACD5D0EB5D95}"/>
              </a:ext>
            </a:extLst>
          </p:cNvPr>
          <p:cNvSpPr/>
          <p:nvPr/>
        </p:nvSpPr>
        <p:spPr>
          <a:xfrm rot="14393264">
            <a:off x="6671047" y="5094106"/>
            <a:ext cx="154745" cy="147668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0536D3F-B3A1-EF04-3611-ABA8F4B41708}"/>
              </a:ext>
            </a:extLst>
          </p:cNvPr>
          <p:cNvSpPr/>
          <p:nvPr/>
        </p:nvSpPr>
        <p:spPr>
          <a:xfrm rot="16200000">
            <a:off x="5909535" y="-29511"/>
            <a:ext cx="155596" cy="94600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0166FA3-43B3-4010-B07E-107A0658F5BD}"/>
              </a:ext>
            </a:extLst>
          </p:cNvPr>
          <p:cNvSpPr/>
          <p:nvPr/>
        </p:nvSpPr>
        <p:spPr>
          <a:xfrm rot="6557153">
            <a:off x="5292972" y="5147767"/>
            <a:ext cx="160459" cy="154904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42FD42C-4630-C9ED-611D-65556B194B87}"/>
              </a:ext>
            </a:extLst>
          </p:cNvPr>
          <p:cNvSpPr/>
          <p:nvPr/>
        </p:nvSpPr>
        <p:spPr>
          <a:xfrm rot="19182065">
            <a:off x="1457969" y="1343580"/>
            <a:ext cx="283085" cy="88761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F4C69B5-BA9B-F57F-6D23-4B84B2D34C0E}"/>
              </a:ext>
            </a:extLst>
          </p:cNvPr>
          <p:cNvSpPr/>
          <p:nvPr/>
        </p:nvSpPr>
        <p:spPr>
          <a:xfrm rot="16400101">
            <a:off x="2004129" y="5960006"/>
            <a:ext cx="181233" cy="117199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D668B5-C2CE-B9D3-C8C1-11E75D6E53AE}"/>
              </a:ext>
            </a:extLst>
          </p:cNvPr>
          <p:cNvSpPr txBox="1"/>
          <p:nvPr/>
        </p:nvSpPr>
        <p:spPr>
          <a:xfrm>
            <a:off x="9277092" y="351982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1F13B-0CC0-A7E4-7631-63E6A3A7FD76}"/>
              </a:ext>
            </a:extLst>
          </p:cNvPr>
          <p:cNvSpPr txBox="1"/>
          <p:nvPr/>
        </p:nvSpPr>
        <p:spPr>
          <a:xfrm>
            <a:off x="10756463" y="1043292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GIỎ XE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88213-BF84-183E-A177-B01D7B84C190}"/>
              </a:ext>
            </a:extLst>
          </p:cNvPr>
          <p:cNvSpPr txBox="1"/>
          <p:nvPr/>
        </p:nvSpPr>
        <p:spPr>
          <a:xfrm>
            <a:off x="5423819" y="2179443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KHUNG XE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FD8B34-B429-C1A8-940C-B3597F93F9CA}"/>
              </a:ext>
            </a:extLst>
          </p:cNvPr>
          <p:cNvSpPr txBox="1"/>
          <p:nvPr/>
        </p:nvSpPr>
        <p:spPr>
          <a:xfrm>
            <a:off x="1609678" y="235561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08103-9900-46C8-5A32-C6D798DF2B2F}"/>
              </a:ext>
            </a:extLst>
          </p:cNvPr>
          <p:cNvSpPr txBox="1"/>
          <p:nvPr/>
        </p:nvSpPr>
        <p:spPr>
          <a:xfrm>
            <a:off x="3976410" y="104082"/>
            <a:ext cx="153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TAY LÁI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34F8C-9487-A651-1FD0-B07E146B402E}"/>
              </a:ext>
            </a:extLst>
          </p:cNvPr>
          <p:cNvSpPr txBox="1"/>
          <p:nvPr/>
        </p:nvSpPr>
        <p:spPr>
          <a:xfrm>
            <a:off x="5627031" y="620471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DAC95D-9296-6CCF-40A8-7B31D1754A2F}"/>
              </a:ext>
            </a:extLst>
          </p:cNvPr>
          <p:cNvSpPr txBox="1"/>
          <p:nvPr/>
        </p:nvSpPr>
        <p:spPr>
          <a:xfrm>
            <a:off x="42207" y="913820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GÁC XE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E319-531C-BD6B-B1D3-5C325A978001}"/>
              </a:ext>
            </a:extLst>
          </p:cNvPr>
          <p:cNvSpPr txBox="1"/>
          <p:nvPr/>
        </p:nvSpPr>
        <p:spPr>
          <a:xfrm>
            <a:off x="42207" y="5792747"/>
            <a:ext cx="1462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 </a:t>
            </a:r>
          </a:p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DFB70D8D-E5FE-78EA-8B05-BB964ABE1DA7}"/>
              </a:ext>
            </a:extLst>
          </p:cNvPr>
          <p:cNvSpPr/>
          <p:nvPr/>
        </p:nvSpPr>
        <p:spPr>
          <a:xfrm rot="13632080">
            <a:off x="5614421" y="4840432"/>
            <a:ext cx="196837" cy="181060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1E6388-B938-B345-3313-FBF0537E4946}"/>
              </a:ext>
            </a:extLst>
          </p:cNvPr>
          <p:cNvSpPr txBox="1"/>
          <p:nvPr/>
        </p:nvSpPr>
        <p:spPr>
          <a:xfrm>
            <a:off x="3570179" y="6327830"/>
            <a:ext cx="17524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BÀN ĐẠP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75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436B49-CC54-1909-497B-9F6C8BB9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Down 3">
            <a:extLst>
              <a:ext uri="{FF2B5EF4-FFF2-40B4-BE49-F238E27FC236}">
                <a16:creationId xmlns:a16="http://schemas.microsoft.com/office/drawing/2014/main" id="{978FDDC8-BE3B-905C-0EE9-EB21D68ABF3C}"/>
              </a:ext>
            </a:extLst>
          </p:cNvPr>
          <p:cNvSpPr/>
          <p:nvPr/>
        </p:nvSpPr>
        <p:spPr>
          <a:xfrm rot="3915288">
            <a:off x="8525431" y="278491"/>
            <a:ext cx="164162" cy="15296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4F8E937-7ED5-B1F0-F1FA-0F63EED52281}"/>
              </a:ext>
            </a:extLst>
          </p:cNvPr>
          <p:cNvSpPr/>
          <p:nvPr/>
        </p:nvSpPr>
        <p:spPr>
          <a:xfrm rot="3427591">
            <a:off x="10459577" y="1397942"/>
            <a:ext cx="176047" cy="830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EDEE2B5-8D72-A5F8-407D-C1D14A697FF6}"/>
              </a:ext>
            </a:extLst>
          </p:cNvPr>
          <p:cNvSpPr/>
          <p:nvPr/>
        </p:nvSpPr>
        <p:spPr>
          <a:xfrm>
            <a:off x="6577913" y="2718486"/>
            <a:ext cx="181233" cy="11719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A8C263-F1EA-34D5-13DF-AA0034F7BA09}"/>
              </a:ext>
            </a:extLst>
          </p:cNvPr>
          <p:cNvSpPr/>
          <p:nvPr/>
        </p:nvSpPr>
        <p:spPr>
          <a:xfrm rot="17711711">
            <a:off x="3451153" y="366738"/>
            <a:ext cx="222139" cy="13262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BF6C1E8-8BC0-5F68-A8F6-AEAA07BCF360}"/>
              </a:ext>
            </a:extLst>
          </p:cNvPr>
          <p:cNvSpPr/>
          <p:nvPr/>
        </p:nvSpPr>
        <p:spPr>
          <a:xfrm rot="14393264">
            <a:off x="6671047" y="5094106"/>
            <a:ext cx="154745" cy="14766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F521004-8561-AABD-9400-348E71F69002}"/>
              </a:ext>
            </a:extLst>
          </p:cNvPr>
          <p:cNvSpPr/>
          <p:nvPr/>
        </p:nvSpPr>
        <p:spPr>
          <a:xfrm rot="16200000">
            <a:off x="5909535" y="-29511"/>
            <a:ext cx="155596" cy="9460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B2A8712-5BBC-53F7-45BB-91F57E6D829A}"/>
              </a:ext>
            </a:extLst>
          </p:cNvPr>
          <p:cNvSpPr/>
          <p:nvPr/>
        </p:nvSpPr>
        <p:spPr>
          <a:xfrm rot="6557153">
            <a:off x="5292972" y="5147767"/>
            <a:ext cx="160459" cy="1549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9952111-E26A-33FC-357C-1D53F96AAEC0}"/>
              </a:ext>
            </a:extLst>
          </p:cNvPr>
          <p:cNvSpPr/>
          <p:nvPr/>
        </p:nvSpPr>
        <p:spPr>
          <a:xfrm rot="17794279">
            <a:off x="1542254" y="1291496"/>
            <a:ext cx="190789" cy="9267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D1F80D2-E848-C5B4-C8F2-7D550FD1E82F}"/>
              </a:ext>
            </a:extLst>
          </p:cNvPr>
          <p:cNvSpPr/>
          <p:nvPr/>
        </p:nvSpPr>
        <p:spPr>
          <a:xfrm rot="16400101">
            <a:off x="2004129" y="5960006"/>
            <a:ext cx="181233" cy="11719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B11144-913C-C80F-209C-8750E2BAC2B4}"/>
              </a:ext>
            </a:extLst>
          </p:cNvPr>
          <p:cNvSpPr txBox="1"/>
          <p:nvPr/>
        </p:nvSpPr>
        <p:spPr>
          <a:xfrm>
            <a:off x="9277092" y="351982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2B209-20A5-41EC-5266-14C8AB1BE5BE}"/>
              </a:ext>
            </a:extLst>
          </p:cNvPr>
          <p:cNvSpPr txBox="1"/>
          <p:nvPr/>
        </p:nvSpPr>
        <p:spPr>
          <a:xfrm>
            <a:off x="10756463" y="1043292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GIỎ XE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952055-B469-D7EB-3346-B66A60795E49}"/>
              </a:ext>
            </a:extLst>
          </p:cNvPr>
          <p:cNvSpPr txBox="1"/>
          <p:nvPr/>
        </p:nvSpPr>
        <p:spPr>
          <a:xfrm>
            <a:off x="5423819" y="2179443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KHUNG XE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B0381-CF25-91E3-A26D-6511257A40DB}"/>
              </a:ext>
            </a:extLst>
          </p:cNvPr>
          <p:cNvSpPr txBox="1"/>
          <p:nvPr/>
        </p:nvSpPr>
        <p:spPr>
          <a:xfrm>
            <a:off x="1609678" y="235561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1F5F15-26CE-B457-B21F-F28DC5275309}"/>
              </a:ext>
            </a:extLst>
          </p:cNvPr>
          <p:cNvSpPr txBox="1"/>
          <p:nvPr/>
        </p:nvSpPr>
        <p:spPr>
          <a:xfrm>
            <a:off x="3976410" y="104082"/>
            <a:ext cx="153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TAY LÁI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A5691-6560-3C9B-EF3C-CB12499472F2}"/>
              </a:ext>
            </a:extLst>
          </p:cNvPr>
          <p:cNvSpPr txBox="1"/>
          <p:nvPr/>
        </p:nvSpPr>
        <p:spPr>
          <a:xfrm>
            <a:off x="5627031" y="620471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F5C90A-A955-BD31-6AE7-4B1883DF5C65}"/>
              </a:ext>
            </a:extLst>
          </p:cNvPr>
          <p:cNvSpPr txBox="1"/>
          <p:nvPr/>
        </p:nvSpPr>
        <p:spPr>
          <a:xfrm>
            <a:off x="42207" y="990647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GÁC XE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FE913F-1605-5D59-46F9-953C0387C1AE}"/>
              </a:ext>
            </a:extLst>
          </p:cNvPr>
          <p:cNvSpPr txBox="1"/>
          <p:nvPr/>
        </p:nvSpPr>
        <p:spPr>
          <a:xfrm>
            <a:off x="42207" y="5792747"/>
            <a:ext cx="1462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 </a:t>
            </a:r>
          </a:p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BFB8A14-66EE-AF03-75C7-CCDB86D7964D}"/>
              </a:ext>
            </a:extLst>
          </p:cNvPr>
          <p:cNvSpPr/>
          <p:nvPr/>
        </p:nvSpPr>
        <p:spPr>
          <a:xfrm rot="13632080">
            <a:off x="5614421" y="4840432"/>
            <a:ext cx="196837" cy="1810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ED8B1-D85E-1AEA-5FE0-273FDD440C7B}"/>
              </a:ext>
            </a:extLst>
          </p:cNvPr>
          <p:cNvSpPr txBox="1"/>
          <p:nvPr/>
        </p:nvSpPr>
        <p:spPr>
          <a:xfrm>
            <a:off x="3570179" y="6327830"/>
            <a:ext cx="17524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BÀN ĐẠP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7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A28E8-05C0-F2D2-A6BB-0F4B23B3E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731DF-1659-CB0C-EEA5-6977952275C1}"/>
              </a:ext>
            </a:extLst>
          </p:cNvPr>
          <p:cNvSpPr txBox="1"/>
          <p:nvPr/>
        </p:nvSpPr>
        <p:spPr>
          <a:xfrm>
            <a:off x="1789708" y="1929119"/>
            <a:ext cx="9168344" cy="23083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CHẠY ĐƯỢC</a:t>
            </a:r>
          </a:p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GÌ ?</a:t>
            </a:r>
          </a:p>
        </p:txBody>
      </p:sp>
    </p:spTree>
    <p:extLst>
      <p:ext uri="{BB962C8B-B14F-4D97-AF65-F5344CB8AC3E}">
        <p14:creationId xmlns:p14="http://schemas.microsoft.com/office/powerpoint/2010/main" val="188008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C43B6-57B8-BCB7-FED6-EA3BEDB4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ợi ích sức khỏe của việc đạp xe thường xuyên | Báo Dân trí">
            <a:extLst>
              <a:ext uri="{FF2B5EF4-FFF2-40B4-BE49-F238E27FC236}">
                <a16:creationId xmlns:a16="http://schemas.microsoft.com/office/drawing/2014/main" id="{56D3BB76-0D7A-D707-8AE2-FC9CB3A7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5375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E4399-09D0-F092-E00B-7F339C19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ạp Xe Sao Mới Đúng Để Tăng Cường Sức Khỏe Bản Thân? – ĐẠI LÝ XE ĐẠP ANH HAI">
            <a:extLst>
              <a:ext uri="{FF2B5EF4-FFF2-40B4-BE49-F238E27FC236}">
                <a16:creationId xmlns:a16="http://schemas.microsoft.com/office/drawing/2014/main" id="{E870C40C-22FA-8738-47C4-6A4997BC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63035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tên, đơn vị công tác"/>
  <p:tag name="ISPRING_PRESENTER_ID" val="{C561FCF0-1E28-429E-BC29-7B87658DFB66}"/>
  <p:tag name="TIMING" val="|0.216|8.204|3.347|4.711|3.144|3.487"/>
  <p:tag name="GENSWF_ADVANCE_TIME" val="29.489"/>
  <p:tag name="GENSWF_SLIDE_UID" val="{22CFCDAD-CF34-486F-9A4E-7699C7EA5ECA}:283"/>
  <p:tag name="ISPRING_SLIDE_ID_2" val="{3FE04352-55EE-478D-893D-95DCAEB67AF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001"/>
  <p:tag name="ISPRING_PRESENTER_ID" val="{C561FCF0-1E28-429E-BC29-7B87658DFB66}"/>
  <p:tag name="GENSWF_SLIDE_UID" val="{F55580F2-B636-4F24-883C-64AB3A127E17}:311"/>
  <p:tag name="GENSWF_SLIDE_TITLE" val="Hoạt động 1: Ổn định"/>
  <p:tag name="ISPRING_SLIDE_ID_2" val="{AAF5DB08-7273-4B14-8DEC-C74C6C73B92D}"/>
  <p:tag name="GENSWF_ADVANCE_TIME" val="8.7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2: Tìm hiểu 1 số PTGT đường bộ"/>
  <p:tag name="ISPRING_SLIDE_INDENT_LEVEL" val="0"/>
  <p:tag name="ISPRING_CUSTOM_TIMING_USED" val="1"/>
  <p:tag name="GENSWF_ADVANCE_TIME" val="6.405"/>
  <p:tag name="ISPRING_PRESENTER_ID" val="{C561FCF0-1E28-429E-BC29-7B87658DFB66}"/>
  <p:tag name="GENSWF_SLIDE_UID" val="{B2FEC637-BADE-4CD0-8E52-59088BBE94D7}:293"/>
  <p:tag name="ISPRING_SLIDE_ID_2" val="{225A31EF-F37A-4020-BDAD-EF56EDC968A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đạp"/>
  <p:tag name="ISPRING_SLIDE_INDENT_LEVEL" val="0"/>
  <p:tag name="ISPRING_CUSTOM_TIMING_USED" val="1"/>
  <p:tag name="GENSWF_ADVANCE_TIME" val="37.404"/>
  <p:tag name="TIMING" val="|7.993|2.601|1.767"/>
  <p:tag name="ISPRING_PRESENTER_ID" val="{C561FCF0-1E28-429E-BC29-7B87658DFB66}"/>
  <p:tag name="GENSWF_SLIDE_UID" val="{EB5215CC-6B9C-4D9D-8996-FF68F69CD86C}:300"/>
  <p:tag name="ISPRING_SLIDE_ID_2" val="{0E5E4F6F-C42E-4DF8-A2B0-37B5E2E3AE1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491</Words>
  <Application>Microsoft Office PowerPoint</Application>
  <PresentationFormat>Widescreen</PresentationFormat>
  <Paragraphs>125</Paragraphs>
  <Slides>48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Việt Dũng Nguyễn Bá</dc:creator>
  <cp:lastModifiedBy>Việt Dũng Nguyễn Bá</cp:lastModifiedBy>
  <cp:revision>18</cp:revision>
  <dcterms:created xsi:type="dcterms:W3CDTF">2025-12-22T16:12:42Z</dcterms:created>
  <dcterms:modified xsi:type="dcterms:W3CDTF">2025-12-25T09:11:13Z</dcterms:modified>
</cp:coreProperties>
</file>